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57" r:id="rId2"/>
    <p:sldId id="314" r:id="rId3"/>
    <p:sldId id="315" r:id="rId4"/>
    <p:sldId id="316" r:id="rId5"/>
    <p:sldId id="317" r:id="rId6"/>
    <p:sldId id="529" r:id="rId7"/>
    <p:sldId id="833" r:id="rId8"/>
    <p:sldId id="787" r:id="rId9"/>
    <p:sldId id="788" r:id="rId10"/>
    <p:sldId id="537" r:id="rId11"/>
    <p:sldId id="834" r:id="rId12"/>
    <p:sldId id="457" r:id="rId13"/>
    <p:sldId id="458" r:id="rId14"/>
    <p:sldId id="459" r:id="rId15"/>
    <p:sldId id="460" r:id="rId16"/>
    <p:sldId id="461" r:id="rId17"/>
    <p:sldId id="462" r:id="rId18"/>
    <p:sldId id="682" r:id="rId19"/>
    <p:sldId id="565" r:id="rId20"/>
    <p:sldId id="564" r:id="rId21"/>
    <p:sldId id="318" r:id="rId22"/>
    <p:sldId id="786" r:id="rId23"/>
    <p:sldId id="284" r:id="rId24"/>
    <p:sldId id="370" r:id="rId25"/>
    <p:sldId id="790" r:id="rId26"/>
    <p:sldId id="286" r:id="rId27"/>
    <p:sldId id="287" r:id="rId28"/>
    <p:sldId id="288" r:id="rId29"/>
    <p:sldId id="289" r:id="rId30"/>
    <p:sldId id="290" r:id="rId31"/>
    <p:sldId id="291" r:id="rId32"/>
    <p:sldId id="414" r:id="rId33"/>
    <p:sldId id="416" r:id="rId34"/>
    <p:sldId id="292" r:id="rId35"/>
    <p:sldId id="293" r:id="rId36"/>
    <p:sldId id="789" r:id="rId37"/>
    <p:sldId id="294" r:id="rId38"/>
    <p:sldId id="295" r:id="rId39"/>
    <p:sldId id="296" r:id="rId40"/>
    <p:sldId id="297" r:id="rId41"/>
    <p:sldId id="298" r:id="rId42"/>
    <p:sldId id="299" r:id="rId43"/>
    <p:sldId id="301" r:id="rId44"/>
    <p:sldId id="303" r:id="rId45"/>
    <p:sldId id="305" r:id="rId46"/>
    <p:sldId id="307" r:id="rId47"/>
    <p:sldId id="308" r:id="rId48"/>
    <p:sldId id="309" r:id="rId49"/>
    <p:sldId id="310" r:id="rId50"/>
    <p:sldId id="835" r:id="rId51"/>
    <p:sldId id="258" r:id="rId52"/>
    <p:sldId id="259" r:id="rId53"/>
    <p:sldId id="263" r:id="rId54"/>
    <p:sldId id="265" r:id="rId55"/>
    <p:sldId id="266" r:id="rId56"/>
    <p:sldId id="267" r:id="rId57"/>
    <p:sldId id="270" r:id="rId58"/>
    <p:sldId id="279" r:id="rId59"/>
    <p:sldId id="271" r:id="rId60"/>
    <p:sldId id="272" r:id="rId61"/>
    <p:sldId id="280" r:id="rId62"/>
    <p:sldId id="278" r:id="rId63"/>
    <p:sldId id="274" r:id="rId64"/>
    <p:sldId id="791" r:id="rId65"/>
    <p:sldId id="282"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85" d="100"/>
          <a:sy n="85" d="100"/>
        </p:scale>
        <p:origin x="48" y="2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4B6CA2-3578-4662-A875-F915F6F05B12}" type="datetimeFigureOut">
              <a:rPr lang="en-US" smtClean="0"/>
              <a:t>2/14/2022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1F7B1E-E4DB-4BBC-9317-B82B65F660A6}" type="slidenum">
              <a:rPr lang="en-US" smtClean="0"/>
              <a:t>‹#›</a:t>
            </a:fld>
            <a:endParaRPr lang="en-US"/>
          </a:p>
        </p:txBody>
      </p:sp>
    </p:spTree>
    <p:extLst>
      <p:ext uri="{BB962C8B-B14F-4D97-AF65-F5344CB8AC3E}">
        <p14:creationId xmlns:p14="http://schemas.microsoft.com/office/powerpoint/2010/main" val="318627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a-IR"/>
              <a:t>شامل آسياي ميانه، قفقاز، خاورميانه و کشورهاي همسايه: آذربایجان، افغانستان، اردن، ارمنستان، ازبکستان، امارات متحده عربی، بحرین، پاکستان، تاجیکستان، ترکمنستان، ترکیه، سوریه، فلسطین، قرقیزستان، قزاقستان، قطر، کویت ، گرجستان، عراق، عمان، عربستان سعودی، لبنان، مصر و یمن.</a:t>
            </a:r>
          </a:p>
        </p:txBody>
      </p:sp>
      <p:sp>
        <p:nvSpPr>
          <p:cNvPr id="148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695F5D9-CE30-4765-9EF4-E3767DEC5A4C}"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81A37-07C9-4267-A730-EDF7CC4A5E0C}" type="slidenum">
              <a:rPr kumimoji="0" lang="en-US" altLang="fa-IR" sz="1200" b="0" i="0" u="none" strike="noStrike" kern="1200" cap="none" spc="0" normalizeH="0" baseline="0" noProof="0">
                <a:ln>
                  <a:noFill/>
                </a:ln>
                <a:solidFill>
                  <a:prstClr val="black"/>
                </a:solidFill>
                <a:effectLst/>
                <a:uLnTx/>
                <a:uFillTx/>
                <a:latin typeface="Arial"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fa-IR" sz="1200" b="0" i="0" u="none" strike="noStrike" kern="1200" cap="none" spc="0" normalizeH="0" baseline="0" noProof="0">
              <a:ln>
                <a:noFill/>
              </a:ln>
              <a:solidFill>
                <a:prstClr val="black"/>
              </a:solidFill>
              <a:effectLst/>
              <a:uLnTx/>
              <a:uFillTx/>
              <a:latin typeface="Arial" pitchFamily="34" charset="0"/>
              <a:ea typeface="+mn-ea"/>
              <a:cs typeface="Arial" panose="020B0604020202020204"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fa-IR" altLang="fa-IR"/>
              <a:t>خوبی یعنی بدرستی پاسخ دادن به انتظارات مردم</a:t>
            </a:r>
          </a:p>
          <a:p>
            <a:pPr eaLnBrk="1" hangingPunct="1"/>
            <a:r>
              <a:rPr lang="fa-IR" altLang="fa-IR"/>
              <a:t>عادلانه بودن از جنبه توزیع سلامت و از جنبه مشارکت مالی</a:t>
            </a:r>
            <a:endParaRPr lang="en-US" altLang="fa-IR"/>
          </a:p>
        </p:txBody>
      </p:sp>
    </p:spTree>
    <p:extLst>
      <p:ext uri="{BB962C8B-B14F-4D97-AF65-F5344CB8AC3E}">
        <p14:creationId xmlns:p14="http://schemas.microsoft.com/office/powerpoint/2010/main" val="1803817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72C008-2F51-44D3-A405-786DE1649B40}" type="slidenum">
              <a:rPr kumimoji="0" lang="en-US" altLang="fa-IR" sz="1200" b="0" i="0" u="none" strike="noStrike" kern="1200" cap="none" spc="0" normalizeH="0" baseline="0" noProof="0">
                <a:ln>
                  <a:noFill/>
                </a:ln>
                <a:solidFill>
                  <a:prstClr val="black"/>
                </a:solidFill>
                <a:effectLst/>
                <a:uLnTx/>
                <a:uFillTx/>
                <a:latin typeface="Arial"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fa-IR" sz="1200" b="0" i="0" u="none" strike="noStrike" kern="1200" cap="none" spc="0" normalizeH="0" baseline="0" noProof="0">
              <a:ln>
                <a:noFill/>
              </a:ln>
              <a:solidFill>
                <a:prstClr val="black"/>
              </a:solidFill>
              <a:effectLst/>
              <a:uLnTx/>
              <a:uFillTx/>
              <a:latin typeface="Arial" pitchFamily="34" charset="0"/>
              <a:ea typeface="+mn-ea"/>
              <a:cs typeface="Arial" panose="020B0604020202020204"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fa-IR" altLang="fa-IR"/>
          </a:p>
        </p:txBody>
      </p:sp>
    </p:spTree>
    <p:extLst>
      <p:ext uri="{BB962C8B-B14F-4D97-AF65-F5344CB8AC3E}">
        <p14:creationId xmlns:p14="http://schemas.microsoft.com/office/powerpoint/2010/main" val="390663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B34847-274E-4412-ABE1-D4492ED3A6DD}" type="slidenum">
              <a:rPr kumimoji="0" lang="en-US" altLang="fa-IR" sz="1200" b="0" i="0" u="none" strike="noStrike" kern="1200" cap="none" spc="0" normalizeH="0" baseline="0" noProof="0">
                <a:ln>
                  <a:noFill/>
                </a:ln>
                <a:solidFill>
                  <a:prstClr val="black"/>
                </a:solidFill>
                <a:effectLst/>
                <a:uLnTx/>
                <a:uFillTx/>
                <a:latin typeface="Arial"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fa-IR" sz="1200" b="0" i="0" u="none" strike="noStrike" kern="1200" cap="none" spc="0" normalizeH="0" baseline="0" noProof="0">
              <a:ln>
                <a:noFill/>
              </a:ln>
              <a:solidFill>
                <a:prstClr val="black"/>
              </a:solidFill>
              <a:effectLst/>
              <a:uLnTx/>
              <a:uFillTx/>
              <a:latin typeface="Arial" pitchFamily="34" charset="0"/>
              <a:ea typeface="+mn-ea"/>
              <a:cs typeface="Arial" panose="020B0604020202020204" pitchFamily="34" charset="0"/>
            </a:endParaRPr>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r" rtl="1" eaLnBrk="1" hangingPunct="1"/>
            <a:r>
              <a:rPr lang="fa-IR" altLang="fa-IR" dirty="0"/>
              <a:t>امید به زندگی نیم قرن پیش 48 سال در بدو تولد بود</a:t>
            </a:r>
          </a:p>
          <a:p>
            <a:pPr algn="r" rtl="1" eaLnBrk="1" hangingPunct="1"/>
            <a:r>
              <a:rPr lang="fa-IR" altLang="fa-IR" dirty="0"/>
              <a:t>توجه به نیاز و بی توجهی به تقاضای مردم</a:t>
            </a:r>
            <a:endParaRPr lang="en-US" altLang="fa-IR" dirty="0"/>
          </a:p>
          <a:p>
            <a:pPr algn="r" rtl="1" eaLnBrk="1" hangingPunct="1"/>
            <a:r>
              <a:rPr lang="en-US" altLang="fa-IR" sz="1400" dirty="0">
                <a:cs typeface="B Mitra" pitchFamily="2" charset="-78"/>
              </a:rPr>
              <a:t>new universalism</a:t>
            </a:r>
            <a:r>
              <a:rPr lang="fa-IR" altLang="fa-IR" sz="1400" dirty="0">
                <a:cs typeface="B Mitra" pitchFamily="2" charset="-78"/>
              </a:rPr>
              <a:t> یا جامعیت نوین یعنی ارایه مراقبتهای ضروری با کیفیت بالا به کل افراد</a:t>
            </a:r>
          </a:p>
          <a:p>
            <a:pPr algn="r" rtl="1" eaLnBrk="1" hangingPunct="1"/>
            <a:r>
              <a:rPr lang="fa-IR" altLang="fa-IR" sz="1400" dirty="0">
                <a:cs typeface="B Mitra" pitchFamily="2" charset="-78"/>
              </a:rPr>
              <a:t>اگر بخواهیم به همه خدمات بدهیم، پس همه خدمات را نمی توانیم ارائه کنیم</a:t>
            </a:r>
          </a:p>
          <a:p>
            <a:pPr algn="r" rtl="1" eaLnBrk="1" hangingPunct="1"/>
            <a:r>
              <a:rPr lang="fa-IR" altLang="fa-IR" sz="1400" dirty="0">
                <a:cs typeface="B Mitra" pitchFamily="2" charset="-78"/>
              </a:rPr>
              <a:t>فقرا با هزینه کرد کل دارایی فقط جیب دیگران را پر می کنند</a:t>
            </a:r>
          </a:p>
        </p:txBody>
      </p:sp>
    </p:spTree>
    <p:extLst>
      <p:ext uri="{BB962C8B-B14F-4D97-AF65-F5344CB8AC3E}">
        <p14:creationId xmlns:p14="http://schemas.microsoft.com/office/powerpoint/2010/main" val="2317518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AA46AA-B05F-4614-8EF4-A2D03998AC17}" type="slidenum">
              <a:rPr kumimoji="0" lang="en-US" altLang="fa-IR" sz="1200" b="0" i="0" u="none" strike="noStrike" kern="1200" cap="none" spc="0" normalizeH="0" baseline="0" noProof="0">
                <a:ln>
                  <a:noFill/>
                </a:ln>
                <a:solidFill>
                  <a:prstClr val="black"/>
                </a:solidFill>
                <a:effectLst/>
                <a:uLnTx/>
                <a:uFillTx/>
                <a:latin typeface="Arial"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fa-IR" sz="1200" b="0" i="0" u="none" strike="noStrike" kern="1200" cap="none" spc="0" normalizeH="0" baseline="0" noProof="0">
              <a:ln>
                <a:noFill/>
              </a:ln>
              <a:solidFill>
                <a:prstClr val="black"/>
              </a:solidFill>
              <a:effectLst/>
              <a:uLnTx/>
              <a:uFillTx/>
              <a:latin typeface="Arial" pitchFamily="34" charset="0"/>
              <a:ea typeface="+mn-ea"/>
              <a:cs typeface="Arial" panose="020B0604020202020204" pitchFamily="34" charset="0"/>
            </a:endParaRPr>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r" rtl="1" eaLnBrk="1" hangingPunct="1"/>
            <a:endParaRPr lang="fa-IR" altLang="fa-IR" sz="1400">
              <a:cs typeface="B Mitra" pitchFamily="2" charset="-78"/>
            </a:endParaRPr>
          </a:p>
        </p:txBody>
      </p:sp>
    </p:spTree>
    <p:extLst>
      <p:ext uri="{BB962C8B-B14F-4D97-AF65-F5344CB8AC3E}">
        <p14:creationId xmlns:p14="http://schemas.microsoft.com/office/powerpoint/2010/main" val="1876379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2057400"/>
            <a:ext cx="12192000" cy="1981200"/>
          </a:xfrm>
          <a:prstGeom prst="rect">
            <a:avLst/>
          </a:prstGeom>
          <a:gradFill>
            <a:gsLst>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77554"/>
            <a:ext cx="9855200" cy="3599446"/>
          </a:xfrm>
          <a:prstGeom prst="rect">
            <a:avLst/>
          </a:prstGeom>
        </p:spPr>
      </p:pic>
      <p:sp>
        <p:nvSpPr>
          <p:cNvPr id="2" name="Title 1"/>
          <p:cNvSpPr>
            <a:spLocks noGrp="1"/>
          </p:cNvSpPr>
          <p:nvPr>
            <p:ph type="ctrTitle"/>
          </p:nvPr>
        </p:nvSpPr>
        <p:spPr>
          <a:xfrm>
            <a:off x="304800" y="990601"/>
            <a:ext cx="11582400" cy="1470025"/>
          </a:xfrm>
        </p:spPr>
        <p:txBody>
          <a:bodyPr>
            <a:normAutofit/>
          </a:bodyPr>
          <a:lstStyle>
            <a:lvl1pPr algn="ctr">
              <a:defRPr lang="en-US" sz="4800" b="1" kern="1200" spc="-50" baseline="0" dirty="0">
                <a:ln w="1905">
                  <a:solidFill>
                    <a:srgbClr val="C00000"/>
                  </a:solidFill>
                </a:ln>
                <a:solidFill>
                  <a:schemeClr val="accent2">
                    <a:lumMod val="75000"/>
                  </a:schemeClr>
                </a:solidFill>
                <a:effectLst>
                  <a:innerShdw blurRad="69850" dist="43180" dir="5400000">
                    <a:srgbClr val="000000">
                      <a:alpha val="65000"/>
                    </a:srgbClr>
                  </a:innerShdw>
                </a:effectLst>
                <a:latin typeface="+mj-lt"/>
                <a:ea typeface="+mj-ea"/>
                <a:cs typeface="B Titr" panose="00000700000000000000" pitchFamily="2" charset="-78"/>
              </a:defRPr>
            </a:lvl1pPr>
          </a:lstStyle>
          <a:p>
            <a:r>
              <a:rPr lang="en-US" dirty="0"/>
              <a:t>Click to edit Master title style</a:t>
            </a:r>
          </a:p>
        </p:txBody>
      </p:sp>
      <p:sp>
        <p:nvSpPr>
          <p:cNvPr id="3" name="Subtitle 2"/>
          <p:cNvSpPr>
            <a:spLocks noGrp="1"/>
          </p:cNvSpPr>
          <p:nvPr>
            <p:ph type="subTitle" idx="1"/>
          </p:nvPr>
        </p:nvSpPr>
        <p:spPr>
          <a:xfrm>
            <a:off x="6299200" y="4114800"/>
            <a:ext cx="5588000" cy="19812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2B5ABD6-8553-4E21-AE2E-906320183F1F}" type="datetime1">
              <a:rPr lang="en-US" smtClean="0"/>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3216776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37213" y="59801"/>
            <a:ext cx="10239230" cy="1143000"/>
          </a:xfrm>
        </p:spPr>
        <p:txBody>
          <a:bodyPr>
            <a:normAutofit/>
          </a:bodyPr>
          <a:lstStyle>
            <a:lvl1pPr algn="ctr" defTabSz="914400" rtl="1" eaLnBrk="1" latinLnBrk="0" hangingPunct="1">
              <a:spcBef>
                <a:spcPct val="0"/>
              </a:spcBef>
              <a:buNone/>
              <a:defRPr lang="en-US" sz="4800" b="1" kern="1200" spc="-50" baseline="0" dirty="0">
                <a:ln w="1905">
                  <a:solidFill>
                    <a:srgbClr val="C00000"/>
                  </a:solidFill>
                </a:ln>
                <a:solidFill>
                  <a:schemeClr val="accent2">
                    <a:lumMod val="75000"/>
                  </a:schemeClr>
                </a:solidFill>
                <a:effectLst>
                  <a:innerShdw blurRad="69850" dist="43180" dir="5400000">
                    <a:srgbClr val="000000">
                      <a:alpha val="65000"/>
                    </a:srgbClr>
                  </a:innerShdw>
                </a:effectLst>
                <a:latin typeface="+mj-lt"/>
                <a:ea typeface="+mj-ea"/>
                <a:cs typeface="B Titr" panose="00000700000000000000" pitchFamily="2" charset="-78"/>
              </a:defRPr>
            </a:lvl1pPr>
          </a:lstStyle>
          <a:p>
            <a:r>
              <a:rPr lang="en-US" dirty="0"/>
              <a:t>Click to edit Master title style</a:t>
            </a:r>
          </a:p>
        </p:txBody>
      </p:sp>
      <p:sp>
        <p:nvSpPr>
          <p:cNvPr id="3" name="Content Placeholder 2"/>
          <p:cNvSpPr>
            <a:spLocks noGrp="1"/>
          </p:cNvSpPr>
          <p:nvPr>
            <p:ph idx="1"/>
          </p:nvPr>
        </p:nvSpPr>
        <p:spPr/>
        <p:txBody>
          <a:bodyPr/>
          <a:lstStyle>
            <a:lvl1pPr>
              <a:defRPr>
                <a:cs typeface="B Mitra" panose="00000400000000000000" pitchFamily="2" charset="-78"/>
              </a:defRPr>
            </a:lvl1pPr>
            <a:lvl2pPr>
              <a:defRPr>
                <a:cs typeface="B Mitra" panose="00000400000000000000" pitchFamily="2" charset="-78"/>
              </a:defRPr>
            </a:lvl2pPr>
            <a:lvl3pPr>
              <a:defRPr>
                <a:cs typeface="B Mitra" panose="00000400000000000000" pitchFamily="2" charset="-78"/>
              </a:defRPr>
            </a:lvl3pPr>
            <a:lvl4pPr>
              <a:defRPr>
                <a:cs typeface="B Mitra" panose="00000400000000000000" pitchFamily="2" charset="-78"/>
              </a:defRPr>
            </a:lvl4pPr>
            <a:lvl5pPr>
              <a:defRPr>
                <a:cs typeface="B Mitra" panose="00000400000000000000" pitchFamily="2"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7FA007A-42ED-4289-BE95-65C33C6A22D8}" type="datetime1">
              <a:rPr lang="en-US" smtClean="0"/>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76E42-9FB8-4F4A-9125-C890F2265884}" type="slidenum">
              <a:rPr lang="en-US" smtClean="0"/>
              <a:t>‹#›</a:t>
            </a:fld>
            <a:endParaRPr lang="en-US"/>
          </a:p>
        </p:txBody>
      </p:sp>
      <p:pic>
        <p:nvPicPr>
          <p:cNvPr id="11" name="Picture 10">
            <a:hlinkClick r:id="rId2" action="ppaction://hlinksldjump"/>
            <a:extLst>
              <a:ext uri="{FF2B5EF4-FFF2-40B4-BE49-F238E27FC236}">
                <a16:creationId xmlns:a16="http://schemas.microsoft.com/office/drawing/2014/main" id="{55708E20-E2B0-4A5D-96D4-23CE66DA7D22}"/>
              </a:ext>
            </a:extLst>
          </p:cNvPr>
          <p:cNvPicPr>
            <a:picLocks noChangeAspect="1"/>
          </p:cNvPicPr>
          <p:nvPr userDrawn="1"/>
        </p:nvPicPr>
        <p:blipFill>
          <a:blip r:embed="rId3"/>
          <a:stretch>
            <a:fillRect/>
          </a:stretch>
        </p:blipFill>
        <p:spPr>
          <a:xfrm>
            <a:off x="0" y="31226"/>
            <a:ext cx="1952625" cy="1200150"/>
          </a:xfrm>
          <a:prstGeom prst="rect">
            <a:avLst/>
          </a:prstGeom>
        </p:spPr>
      </p:pic>
      <p:sp>
        <p:nvSpPr>
          <p:cNvPr id="8" name="TextBox 7">
            <a:hlinkClick r:id="rId2" action="ppaction://hlinksldjump"/>
            <a:extLst>
              <a:ext uri="{FF2B5EF4-FFF2-40B4-BE49-F238E27FC236}">
                <a16:creationId xmlns:a16="http://schemas.microsoft.com/office/drawing/2014/main" id="{53507357-4F4B-4DAB-85FD-F3B24B9B3C19}"/>
              </a:ext>
            </a:extLst>
          </p:cNvPr>
          <p:cNvSpPr txBox="1"/>
          <p:nvPr userDrawn="1"/>
        </p:nvSpPr>
        <p:spPr>
          <a:xfrm rot="21322841">
            <a:off x="471743" y="176559"/>
            <a:ext cx="1009138" cy="369332"/>
          </a:xfrm>
          <a:prstGeom prst="rect">
            <a:avLst/>
          </a:prstGeom>
          <a:noFill/>
        </p:spPr>
        <p:txBody>
          <a:bodyPr wrap="square" rtlCol="0">
            <a:spAutoFit/>
          </a:bodyPr>
          <a:lstStyle/>
          <a:p>
            <a:r>
              <a:rPr lang="fa-IR" dirty="0">
                <a:cs typeface="B Titr" panose="00000700000000000000" pitchFamily="2" charset="-78"/>
              </a:rPr>
              <a:t>فهرست</a:t>
            </a:r>
            <a:endParaRPr lang="en-US" dirty="0">
              <a:cs typeface="B Titr" panose="00000700000000000000" pitchFamily="2" charset="-78"/>
            </a:endParaRPr>
          </a:p>
        </p:txBody>
      </p:sp>
    </p:spTree>
    <p:extLst>
      <p:ext uri="{BB962C8B-B14F-4D97-AF65-F5344CB8AC3E}">
        <p14:creationId xmlns:p14="http://schemas.microsoft.com/office/powerpoint/2010/main" val="2771199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1447800"/>
            <a:ext cx="12192000" cy="1981200"/>
          </a:xfrm>
          <a:prstGeom prst="rect">
            <a:avLst/>
          </a:prstGeom>
          <a:gradFill>
            <a:gsLst>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304800" y="4800986"/>
            <a:ext cx="11582400" cy="13620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304800" y="3505201"/>
            <a:ext cx="5791200" cy="129578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354198-F7DB-4BD0-9BE7-E4377F88B805}" type="datetime1">
              <a:rPr lang="en-US" smtClean="0"/>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76E42-9FB8-4F4A-9125-C890F2265884}" type="slidenum">
              <a:rPr lang="en-US" smtClean="0"/>
              <a:t>‹#›</a:t>
            </a:fld>
            <a:endParaRPr lang="en-US"/>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r="27381"/>
          <a:stretch/>
        </p:blipFill>
        <p:spPr>
          <a:xfrm>
            <a:off x="5994400" y="1759754"/>
            <a:ext cx="6197600" cy="3117046"/>
          </a:xfrm>
          <a:prstGeom prst="rect">
            <a:avLst/>
          </a:prstGeom>
        </p:spPr>
      </p:pic>
    </p:spTree>
    <p:extLst>
      <p:ext uri="{BB962C8B-B14F-4D97-AF65-F5344CB8AC3E}">
        <p14:creationId xmlns:p14="http://schemas.microsoft.com/office/powerpoint/2010/main" val="650216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798637"/>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98637"/>
            <a:ext cx="5689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1BC140-7EAD-4BD8-B120-A0A437E551EE}" type="datetime1">
              <a:rPr lang="en-US" smtClean="0"/>
              <a:t>2/14/2022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3379745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719432"/>
            <a:ext cx="56917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2359194"/>
            <a:ext cx="56917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719432"/>
            <a:ext cx="56938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359194"/>
            <a:ext cx="56938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D81330-9134-496A-99CE-119B576A0873}" type="datetime1">
              <a:rPr lang="en-US" smtClean="0"/>
              <a:t>2/14/2022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2114403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A391D63-6BEE-4919-BA3C-C3D8ABE013B9}" type="datetime1">
              <a:rPr lang="en-US" smtClean="0"/>
              <a:t>2/14/2022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343095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5E2F1-2299-41F8-81A8-FBF5E724408C}" type="datetime1">
              <a:rPr lang="en-US" smtClean="0"/>
              <a:t>2/14/2022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328789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r="35794"/>
          <a:stretch/>
        </p:blipFill>
        <p:spPr>
          <a:xfrm>
            <a:off x="9347200" y="5215549"/>
            <a:ext cx="2844800" cy="1618246"/>
          </a:xfrm>
          <a:prstGeom prst="rect">
            <a:avLst/>
          </a:prstGeom>
        </p:spPr>
      </p:pic>
      <p:sp>
        <p:nvSpPr>
          <p:cNvPr id="2" name="Title 1"/>
          <p:cNvSpPr>
            <a:spLocks noGrp="1"/>
          </p:cNvSpPr>
          <p:nvPr>
            <p:ph type="title"/>
          </p:nvPr>
        </p:nvSpPr>
        <p:spPr>
          <a:xfrm>
            <a:off x="304801" y="90487"/>
            <a:ext cx="4315884" cy="1162050"/>
          </a:xfr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90488"/>
            <a:ext cx="71204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1252538"/>
            <a:ext cx="43158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76A4E5-7BAB-494B-80BC-63345095204B}" type="datetime1">
              <a:rPr lang="en-US" smtClean="0"/>
              <a:t>2/14/2022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1019963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r="35794"/>
          <a:stretch/>
        </p:blipFill>
        <p:spPr>
          <a:xfrm>
            <a:off x="9347200" y="5215549"/>
            <a:ext cx="2844800" cy="1618246"/>
          </a:xfrm>
          <a:prstGeom prst="rect">
            <a:avLst/>
          </a:prstGeom>
        </p:spPr>
      </p:pic>
      <p:sp>
        <p:nvSpPr>
          <p:cNvPr id="2" name="Title 1"/>
          <p:cNvSpPr>
            <a:spLocks noGrp="1"/>
          </p:cNvSpPr>
          <p:nvPr>
            <p:ph type="title"/>
          </p:nvPr>
        </p:nvSpPr>
        <p:spPr>
          <a:xfrm>
            <a:off x="2438400" y="4437941"/>
            <a:ext cx="7315200" cy="566738"/>
          </a:xfrm>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438400" y="250116"/>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438400" y="500467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A144BF-3332-4C2B-8A5E-164B6455DCCB}" type="datetime1">
              <a:rPr lang="en-US" smtClean="0"/>
              <a:t>2/14/2022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374616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04800" y="1295400"/>
            <a:ext cx="93472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5BFE38-81B0-41B0-BE09-8F6635FA0CF6}" type="datetime1">
              <a:rPr lang="en-US" smtClean="0"/>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1469481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r="35794"/>
          <a:stretch/>
        </p:blipFill>
        <p:spPr>
          <a:xfrm>
            <a:off x="9347200" y="5215549"/>
            <a:ext cx="2844800" cy="1618246"/>
          </a:xfrm>
          <a:prstGeom prst="rect">
            <a:avLst/>
          </a:prstGeom>
        </p:spPr>
      </p:pic>
      <p:sp>
        <p:nvSpPr>
          <p:cNvPr id="2" name="Vertical Title 1"/>
          <p:cNvSpPr>
            <a:spLocks noGrp="1"/>
          </p:cNvSpPr>
          <p:nvPr>
            <p:ph type="title" orient="vert"/>
          </p:nvPr>
        </p:nvSpPr>
        <p:spPr>
          <a:xfrm>
            <a:off x="9122485" y="120127"/>
            <a:ext cx="2743200" cy="5290073"/>
          </a:xfrm>
        </p:spPr>
        <p:txBody>
          <a:bodyPr vert="eaVert"/>
          <a:lstStyle>
            <a:lvl1pPr algn="l">
              <a:defRPr>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a:xfrm>
            <a:off x="304800" y="120127"/>
            <a:ext cx="8737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E0111D-1556-4DDA-A17F-315A596410B4}" type="datetime1">
              <a:rPr lang="en-US" smtClean="0"/>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76E42-9FB8-4F4A-9125-C890F2265884}" type="slidenum">
              <a:rPr lang="en-US" smtClean="0"/>
              <a:t>‹#›</a:t>
            </a:fld>
            <a:endParaRPr lang="en-US"/>
          </a:p>
        </p:txBody>
      </p:sp>
    </p:spTree>
    <p:extLst>
      <p:ext uri="{BB962C8B-B14F-4D97-AF65-F5344CB8AC3E}">
        <p14:creationId xmlns:p14="http://schemas.microsoft.com/office/powerpoint/2010/main" val="2739300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028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endParaRPr lang="fa-IR"/>
          </a:p>
        </p:txBody>
      </p:sp>
      <p:sp>
        <p:nvSpPr>
          <p:cNvPr id="3" name="Table Placeholder 2"/>
          <p:cNvSpPr>
            <a:spLocks noGrp="1"/>
          </p:cNvSpPr>
          <p:nvPr>
            <p:ph type="tbl" idx="1"/>
          </p:nvPr>
        </p:nvSpPr>
        <p:spPr>
          <a:xfrm>
            <a:off x="1576917" y="2017713"/>
            <a:ext cx="10363200" cy="4114800"/>
          </a:xfrm>
        </p:spPr>
        <p:txBody>
          <a:bodyPr/>
          <a:lstStyle/>
          <a:p>
            <a:pPr lvl="0"/>
            <a:endParaRPr lang="fa-IR" noProof="0"/>
          </a:p>
        </p:txBody>
      </p:sp>
      <p:sp>
        <p:nvSpPr>
          <p:cNvPr id="4" name="Rectangle 11"/>
          <p:cNvSpPr>
            <a:spLocks noGrp="1" noChangeArrowheads="1"/>
          </p:cNvSpPr>
          <p:nvPr>
            <p:ph type="dt" sz="half" idx="10"/>
          </p:nvPr>
        </p:nvSpPr>
        <p:spPr>
          <a:ln/>
        </p:spPr>
        <p:txBody>
          <a:bodyPr/>
          <a:lstStyle>
            <a:lvl1pPr>
              <a:defRPr/>
            </a:lvl1pPr>
          </a:lstStyle>
          <a:p>
            <a:pPr>
              <a:defRPr/>
            </a:pPr>
            <a:fld id="{1CC05844-83FB-4479-AE88-00D7ED85F715}" type="datetime1">
              <a:rPr lang="en-US" smtClean="0"/>
              <a:t>2/14/2022</a:t>
            </a:fld>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A5BAA4B6-9FE5-4F41-9C90-E72ECDE1742C}" type="slidenum">
              <a:rPr lang="en-US"/>
              <a:pPr>
                <a:defRPr/>
              </a:pPr>
              <a:t>‹#›</a:t>
            </a:fld>
            <a:endParaRPr lang="en-US" dirty="0"/>
          </a:p>
        </p:txBody>
      </p:sp>
    </p:spTree>
    <p:extLst>
      <p:ext uri="{BB962C8B-B14F-4D97-AF65-F5344CB8AC3E}">
        <p14:creationId xmlns:p14="http://schemas.microsoft.com/office/powerpoint/2010/main" val="2366015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3" name="Rectangle 4"/>
          <p:cNvSpPr>
            <a:spLocks noGrp="1" noChangeArrowheads="1"/>
          </p:cNvSpPr>
          <p:nvPr>
            <p:ph type="dt" sz="half" idx="10"/>
          </p:nvPr>
        </p:nvSpPr>
        <p:spPr>
          <a:ln/>
        </p:spPr>
        <p:txBody>
          <a:bodyPr/>
          <a:lstStyle>
            <a:lvl1pPr>
              <a:defRPr/>
            </a:lvl1pPr>
          </a:lstStyle>
          <a:p>
            <a:pPr>
              <a:defRPr/>
            </a:pPr>
            <a:fld id="{4FF1662F-3C57-42A1-9DF3-C7FE0C3E5665}" type="datetime1">
              <a:rPr lang="en-US" smtClean="0"/>
              <a:t>2/14/2022</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BD662EF3-3919-434C-AEF0-7F7D5612B17D}" type="slidenum">
              <a:rPr lang="en-US"/>
              <a:pPr>
                <a:defRPr/>
              </a:pPr>
              <a:t>‹#›</a:t>
            </a:fld>
            <a:endParaRPr lang="en-US" dirty="0"/>
          </a:p>
        </p:txBody>
      </p:sp>
    </p:spTree>
    <p:extLst>
      <p:ext uri="{BB962C8B-B14F-4D97-AF65-F5344CB8AC3E}">
        <p14:creationId xmlns:p14="http://schemas.microsoft.com/office/powerpoint/2010/main" val="2609424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endParaRPr lang="fa-IR"/>
          </a:p>
        </p:txBody>
      </p:sp>
      <p:sp>
        <p:nvSpPr>
          <p:cNvPr id="3" name="SmartArt Placeholder 2"/>
          <p:cNvSpPr>
            <a:spLocks noGrp="1"/>
          </p:cNvSpPr>
          <p:nvPr>
            <p:ph type="dgm" idx="1"/>
          </p:nvPr>
        </p:nvSpPr>
        <p:spPr>
          <a:xfrm>
            <a:off x="1576917" y="2017713"/>
            <a:ext cx="10363200" cy="4114800"/>
          </a:xfrm>
        </p:spPr>
        <p:txBody>
          <a:bodyPr/>
          <a:lstStyle/>
          <a:p>
            <a:pPr lvl="0"/>
            <a:endParaRPr lang="fa-IR" noProof="0"/>
          </a:p>
        </p:txBody>
      </p:sp>
      <p:sp>
        <p:nvSpPr>
          <p:cNvPr id="4" name="Rectangle 11"/>
          <p:cNvSpPr>
            <a:spLocks noGrp="1" noChangeArrowheads="1"/>
          </p:cNvSpPr>
          <p:nvPr>
            <p:ph type="dt" sz="half" idx="10"/>
          </p:nvPr>
        </p:nvSpPr>
        <p:spPr>
          <a:ln/>
        </p:spPr>
        <p:txBody>
          <a:bodyPr/>
          <a:lstStyle>
            <a:lvl1pPr>
              <a:defRPr/>
            </a:lvl1pPr>
          </a:lstStyle>
          <a:p>
            <a:pPr>
              <a:defRPr/>
            </a:pPr>
            <a:fld id="{5046C4D6-1CB5-423D-8515-338F058892BE}" type="datetime1">
              <a:rPr lang="en-US" smtClean="0"/>
              <a:t>2/14/2022</a:t>
            </a:fld>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CF0E4C75-9A21-45F0-A9B5-A9028E3278B7}" type="slidenum">
              <a:rPr lang="en-US"/>
              <a:pPr>
                <a:defRPr/>
              </a:pPr>
              <a:t>‹#›</a:t>
            </a:fld>
            <a:endParaRPr lang="en-US" dirty="0"/>
          </a:p>
        </p:txBody>
      </p:sp>
    </p:spTree>
    <p:extLst>
      <p:ext uri="{BB962C8B-B14F-4D97-AF65-F5344CB8AC3E}">
        <p14:creationId xmlns:p14="http://schemas.microsoft.com/office/powerpoint/2010/main" val="1061769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endParaRPr lang="fa-IR"/>
          </a:p>
        </p:txBody>
      </p:sp>
      <p:sp>
        <p:nvSpPr>
          <p:cNvPr id="3" name="Text Placeholder 2"/>
          <p:cNvSpPr>
            <a:spLocks noGrp="1"/>
          </p:cNvSpPr>
          <p:nvPr>
            <p:ph type="body"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half" idx="2"/>
          </p:nvPr>
        </p:nvSpPr>
        <p:spPr>
          <a:xfrm>
            <a:off x="68601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Rectangle 11"/>
          <p:cNvSpPr>
            <a:spLocks noGrp="1" noChangeArrowheads="1"/>
          </p:cNvSpPr>
          <p:nvPr>
            <p:ph type="dt" sz="half" idx="10"/>
          </p:nvPr>
        </p:nvSpPr>
        <p:spPr>
          <a:ln/>
        </p:spPr>
        <p:txBody>
          <a:bodyPr/>
          <a:lstStyle>
            <a:lvl1pPr>
              <a:defRPr/>
            </a:lvl1pPr>
          </a:lstStyle>
          <a:p>
            <a:pPr>
              <a:defRPr/>
            </a:pPr>
            <a:fld id="{6BA22CFE-FC85-481F-9E25-047563D35C43}" type="datetime1">
              <a:rPr lang="en-US" smtClean="0"/>
              <a:t>2/14/2022</a:t>
            </a:fld>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479CE989-D3D6-4E7C-BDAA-3A7BED49B7CD}" type="slidenum">
              <a:rPr lang="en-US"/>
              <a:pPr>
                <a:defRPr/>
              </a:pPr>
              <a:t>‹#›</a:t>
            </a:fld>
            <a:endParaRPr lang="en-US" dirty="0"/>
          </a:p>
        </p:txBody>
      </p:sp>
    </p:spTree>
    <p:extLst>
      <p:ext uri="{BB962C8B-B14F-4D97-AF65-F5344CB8AC3E}">
        <p14:creationId xmlns:p14="http://schemas.microsoft.com/office/powerpoint/2010/main" val="1882561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7814"/>
            <a:ext cx="10972800" cy="1139825"/>
          </a:xfrm>
        </p:spPr>
        <p:txBody>
          <a:bodyPr/>
          <a:lstStyle/>
          <a:p>
            <a:r>
              <a:rPr lang="en-US"/>
              <a:t>Click to edit Master title style</a:t>
            </a:r>
          </a:p>
        </p:txBody>
      </p:sp>
      <p:sp>
        <p:nvSpPr>
          <p:cNvPr id="3" name="Content Placeholder 2"/>
          <p:cNvSpPr>
            <a:spLocks noGrp="1"/>
          </p:cNvSpPr>
          <p:nvPr>
            <p:ph sz="quarter" idx="1"/>
          </p:nvPr>
        </p:nvSpPr>
        <p:spPr>
          <a:xfrm>
            <a:off x="609600" y="1600203"/>
            <a:ext cx="5392617"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89784" y="1600203"/>
            <a:ext cx="5392617"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41763"/>
            <a:ext cx="5392617"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89784" y="3941763"/>
            <a:ext cx="5392617"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243638"/>
            <a:ext cx="2844800" cy="457200"/>
          </a:xfrm>
        </p:spPr>
        <p:txBody>
          <a:bodyPr/>
          <a:lstStyle>
            <a:lvl1pPr>
              <a:defRPr/>
            </a:lvl1pPr>
          </a:lstStyle>
          <a:p>
            <a:fld id="{8FA777C6-84DB-45B4-8C89-136D26A60C03}" type="datetime1">
              <a:rPr lang="en-US" smtClean="0"/>
              <a:t>2/14/2022</a:t>
            </a:fld>
            <a:endParaRPr lang="en-US" altLang="en-US"/>
          </a:p>
        </p:txBody>
      </p:sp>
      <p:sp>
        <p:nvSpPr>
          <p:cNvPr id="9" name="Slide Number Placeholder 8"/>
          <p:cNvSpPr>
            <a:spLocks noGrp="1"/>
          </p:cNvSpPr>
          <p:nvPr>
            <p:ph type="sldNum" sz="quarter" idx="12"/>
          </p:nvPr>
        </p:nvSpPr>
        <p:spPr>
          <a:xfrm>
            <a:off x="8737600" y="6243638"/>
            <a:ext cx="2844800" cy="457200"/>
          </a:xfrm>
        </p:spPr>
        <p:txBody>
          <a:bodyPr/>
          <a:lstStyle>
            <a:lvl1pPr>
              <a:defRPr/>
            </a:lvl1pPr>
          </a:lstStyle>
          <a:p>
            <a:fld id="{8D8EC126-600D-4A08-B03F-9E46BC3974A3}" type="slidenum">
              <a:rPr lang="ar-SA" altLang="en-US"/>
              <a:pPr/>
              <a:t>‹#›</a:t>
            </a:fld>
            <a:endParaRPr lang="en-US" altLang="en-US"/>
          </a:p>
        </p:txBody>
      </p:sp>
    </p:spTree>
    <p:extLst>
      <p:ext uri="{BB962C8B-B14F-4D97-AF65-F5344CB8AC3E}">
        <p14:creationId xmlns:p14="http://schemas.microsoft.com/office/powerpoint/2010/main" val="2153886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 Target="../slides/slide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95400"/>
            <a:ext cx="11582400" cy="4953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2BEB57-1027-4B8E-975E-CE988FBEFA65}" type="datetime1">
              <a:rPr lang="en-US" smtClean="0"/>
              <a:t>2/14/2022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031643"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76E42-9FB8-4F4A-9125-C890F2265884}" type="slidenum">
              <a:rPr lang="en-US" smtClean="0"/>
              <a:t>‹#›</a:t>
            </a:fld>
            <a:endParaRPr lang="en-US"/>
          </a:p>
        </p:txBody>
      </p:sp>
      <p:sp>
        <p:nvSpPr>
          <p:cNvPr id="2" name="Title Placeholder 1"/>
          <p:cNvSpPr>
            <a:spLocks noGrp="1"/>
          </p:cNvSpPr>
          <p:nvPr>
            <p:ph type="title"/>
          </p:nvPr>
        </p:nvSpPr>
        <p:spPr>
          <a:xfrm>
            <a:off x="1930399" y="59801"/>
            <a:ext cx="9946043" cy="1143000"/>
          </a:xfrm>
          <a:prstGeom prst="rect">
            <a:avLst/>
          </a:prstGeom>
        </p:spPr>
        <p:txBody>
          <a:bodyPr vert="horz" lIns="91440" tIns="45720" rIns="91440" bIns="45720" rtlCol="0" anchor="ctr">
            <a:normAutofit/>
          </a:bodyPr>
          <a:lstStyle/>
          <a:p>
            <a:r>
              <a:rPr lang="en-US" dirty="0"/>
              <a:t>Click to edit Master title style</a:t>
            </a:r>
          </a:p>
        </p:txBody>
      </p:sp>
      <p:pic>
        <p:nvPicPr>
          <p:cNvPr id="7" name="Picture 6">
            <a:hlinkClick r:id="rId19" action="ppaction://hlinksldjump"/>
            <a:extLst>
              <a:ext uri="{FF2B5EF4-FFF2-40B4-BE49-F238E27FC236}">
                <a16:creationId xmlns:a16="http://schemas.microsoft.com/office/drawing/2014/main" id="{D68AD634-B65A-4111-873F-54FDBF02DFCE}"/>
              </a:ext>
            </a:extLst>
          </p:cNvPr>
          <p:cNvPicPr>
            <a:picLocks noChangeAspect="1"/>
          </p:cNvPicPr>
          <p:nvPr userDrawn="1"/>
        </p:nvPicPr>
        <p:blipFill>
          <a:blip r:embed="rId20"/>
          <a:stretch>
            <a:fillRect/>
          </a:stretch>
        </p:blipFill>
        <p:spPr>
          <a:xfrm flipH="1">
            <a:off x="-1" y="0"/>
            <a:ext cx="1947999" cy="1202801"/>
          </a:xfrm>
          <a:prstGeom prst="rect">
            <a:avLst/>
          </a:prstGeom>
        </p:spPr>
      </p:pic>
      <p:sp>
        <p:nvSpPr>
          <p:cNvPr id="8" name="TextBox 7">
            <a:hlinkClick r:id="rId19" action="ppaction://hlinksldjump"/>
            <a:extLst>
              <a:ext uri="{FF2B5EF4-FFF2-40B4-BE49-F238E27FC236}">
                <a16:creationId xmlns:a16="http://schemas.microsoft.com/office/drawing/2014/main" id="{D3C55929-5AE8-460A-B207-61ACA0586BA2}"/>
              </a:ext>
            </a:extLst>
          </p:cNvPr>
          <p:cNvSpPr txBox="1"/>
          <p:nvPr userDrawn="1"/>
        </p:nvSpPr>
        <p:spPr>
          <a:xfrm rot="21322841">
            <a:off x="507789" y="152065"/>
            <a:ext cx="948912" cy="369332"/>
          </a:xfrm>
          <a:prstGeom prst="rect">
            <a:avLst/>
          </a:prstGeom>
          <a:noFill/>
        </p:spPr>
        <p:txBody>
          <a:bodyPr wrap="square" rtlCol="0">
            <a:spAutoFit/>
          </a:bodyPr>
          <a:lstStyle/>
          <a:p>
            <a:r>
              <a:rPr lang="fa-IR" dirty="0">
                <a:cs typeface="B Titr" panose="00000700000000000000" pitchFamily="2" charset="-78"/>
              </a:rPr>
              <a:t>فهرست</a:t>
            </a:r>
            <a:endParaRPr lang="en-US" dirty="0">
              <a:cs typeface="B Titr" panose="00000700000000000000" pitchFamily="2" charset="-78"/>
            </a:endParaRPr>
          </a:p>
        </p:txBody>
      </p:sp>
    </p:spTree>
    <p:extLst>
      <p:ext uri="{BB962C8B-B14F-4D97-AF65-F5344CB8AC3E}">
        <p14:creationId xmlns:p14="http://schemas.microsoft.com/office/powerpoint/2010/main" val="2029921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914400" rtl="1" eaLnBrk="1" latinLnBrk="0" hangingPunct="1">
        <a:spcBef>
          <a:spcPct val="0"/>
        </a:spcBef>
        <a:buNone/>
        <a:defRPr lang="en-US" sz="4800" b="1" kern="1200" spc="-50" baseline="0" dirty="0">
          <a:ln w="1905">
            <a:solidFill>
              <a:srgbClr val="C00000"/>
            </a:solidFill>
          </a:ln>
          <a:solidFill>
            <a:schemeClr val="accent2">
              <a:lumMod val="75000"/>
            </a:schemeClr>
          </a:solidFill>
          <a:effectLst>
            <a:innerShdw blurRad="69850" dist="43180" dir="5400000">
              <a:srgbClr val="000000">
                <a:alpha val="65000"/>
              </a:srgbClr>
            </a:innerShdw>
          </a:effectLst>
          <a:latin typeface="+mj-lt"/>
          <a:ea typeface="+mj-ea"/>
          <a:cs typeface="B Titr" panose="00000700000000000000" pitchFamily="2" charset="-78"/>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3" name="Slide Number Placeholder 5"/>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F2A30-50AD-4265-B14B-DDEA08C76A26}" type="slidenum">
              <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7410" name="Title 1"/>
          <p:cNvSpPr>
            <a:spLocks noGrp="1"/>
          </p:cNvSpPr>
          <p:nvPr>
            <p:ph type="ctrTitle"/>
          </p:nvPr>
        </p:nvSpPr>
        <p:spPr>
          <a:xfrm>
            <a:off x="604639" y="1140624"/>
            <a:ext cx="10972800" cy="1470025"/>
          </a:xfrm>
        </p:spPr>
        <p:txBody>
          <a:bodyPr>
            <a:normAutofit/>
          </a:bodyPr>
          <a:lstStyle/>
          <a:p>
            <a:pPr eaLnBrk="1" hangingPunct="1"/>
            <a:r>
              <a:rPr lang="fa-IR" altLang="en-US" sz="4800" dirty="0">
                <a:ln>
                  <a:noFill/>
                </a:ln>
              </a:rPr>
              <a:t>اصلاحات نظام سلامت </a:t>
            </a:r>
            <a:r>
              <a:rPr lang="fa-IR" altLang="en-US" dirty="0">
                <a:ln>
                  <a:noFill/>
                </a:ln>
              </a:rPr>
              <a:t>چرا؟ و چگونه؟</a:t>
            </a:r>
            <a:endParaRPr lang="en-US" altLang="en-US" sz="4800" dirty="0">
              <a:ln>
                <a:noFill/>
              </a:ln>
            </a:endParaRPr>
          </a:p>
        </p:txBody>
      </p:sp>
      <p:pic>
        <p:nvPicPr>
          <p:cNvPr id="17412" name="Picture 4"/>
          <p:cNvPicPr>
            <a:picLocks noChangeAspect="1"/>
          </p:cNvPicPr>
          <p:nvPr/>
        </p:nvPicPr>
        <p:blipFill>
          <a:blip r:embed="rId2"/>
          <a:srcRect/>
          <a:stretch>
            <a:fillRect/>
          </a:stretch>
        </p:blipFill>
        <p:spPr bwMode="auto">
          <a:xfrm>
            <a:off x="4394789" y="188678"/>
            <a:ext cx="3402422" cy="986120"/>
          </a:xfrm>
          <a:prstGeom prst="rect">
            <a:avLst/>
          </a:prstGeom>
          <a:noFill/>
          <a:ln w="9525">
            <a:noFill/>
            <a:miter lim="800000"/>
            <a:headEnd/>
            <a:tailEnd/>
          </a:ln>
        </p:spPr>
      </p:pic>
      <p:pic>
        <p:nvPicPr>
          <p:cNvPr id="5" name="Picture 4">
            <a:extLst>
              <a:ext uri="{FF2B5EF4-FFF2-40B4-BE49-F238E27FC236}">
                <a16:creationId xmlns:a16="http://schemas.microsoft.com/office/drawing/2014/main" id="{995AB410-6B89-44C5-9010-19054F3EC69F}"/>
              </a:ext>
            </a:extLst>
          </p:cNvPr>
          <p:cNvPicPr>
            <a:picLocks noChangeAspect="1"/>
          </p:cNvPicPr>
          <p:nvPr/>
        </p:nvPicPr>
        <p:blipFill>
          <a:blip r:embed="rId3"/>
          <a:stretch>
            <a:fillRect/>
          </a:stretch>
        </p:blipFill>
        <p:spPr>
          <a:xfrm>
            <a:off x="1542623" y="2533618"/>
            <a:ext cx="9839397" cy="432438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152401"/>
            <a:ext cx="11988800" cy="639763"/>
          </a:xfrm>
        </p:spPr>
        <p:txBody>
          <a:bodyPr rtlCol="0">
            <a:normAutofit fontScale="90000"/>
          </a:bodyPr>
          <a:lstStyle/>
          <a:p>
            <a:pPr algn="ctr" fontAlgn="auto">
              <a:spcAft>
                <a:spcPts val="0"/>
              </a:spcAft>
              <a:buClr>
                <a:schemeClr val="bg1">
                  <a:lumMod val="95000"/>
                </a:schemeClr>
              </a:buClr>
              <a:buNone/>
              <a:defRPr/>
            </a:pPr>
            <a:r>
              <a:rPr lang="fa-IR" sz="4000" dirty="0">
                <a:cs typeface="B Titr" pitchFamily="2" charset="-78"/>
              </a:rPr>
              <a:t>ارائه خدمات سلامت 550 سال قبل در اروپا</a:t>
            </a:r>
            <a:endParaRPr lang="en-US" sz="4000" dirty="0">
              <a:cs typeface="B Titr" pitchFamily="2" charset="-78"/>
            </a:endParaRPr>
          </a:p>
        </p:txBody>
      </p:sp>
      <p:sp>
        <p:nvSpPr>
          <p:cNvPr id="3" name="Content Placeholder 2"/>
          <p:cNvSpPr>
            <a:spLocks noGrp="1"/>
          </p:cNvSpPr>
          <p:nvPr>
            <p:ph idx="1"/>
          </p:nvPr>
        </p:nvSpPr>
        <p:spPr>
          <a:xfrm>
            <a:off x="0" y="1601416"/>
            <a:ext cx="12192000" cy="5256585"/>
          </a:xfrm>
        </p:spPr>
        <p:txBody>
          <a:bodyPr/>
          <a:lstStyle/>
          <a:p>
            <a:r>
              <a:rPr lang="fa-IR" sz="4000" b="1" dirty="0">
                <a:cs typeface="B Mitra" pitchFamily="2" charset="-78"/>
              </a:rPr>
              <a:t>بهترین بیمارستان اروپا در سال 1536 میلادی در پاریس به شرح زیر بود:</a:t>
            </a:r>
          </a:p>
          <a:p>
            <a:r>
              <a:rPr lang="fa-IR" sz="4000" dirty="0">
                <a:cs typeface="B Mitra" pitchFamily="2" charset="-78"/>
              </a:rPr>
              <a:t>بیماران زن و مرد، کوچک و بزرگ، زائو و مسلول و... روی علف خشک روی زمین در فضایی متعفن و پر از مگس با غذای ناکافی و نامناسب کنار هم بستری شده بودند.</a:t>
            </a:r>
          </a:p>
          <a:p>
            <a:r>
              <a:rPr lang="fa-IR" sz="4000" dirty="0">
                <a:cs typeface="B Mitra" pitchFamily="2" charset="-78"/>
              </a:rPr>
              <a:t>جسد مرده ها معمولا 24 ساعت کنار بیماران دیگر می ماند و مگس ها سبز رنگ دور آنها جمع می شد.</a:t>
            </a:r>
          </a:p>
          <a:p>
            <a:r>
              <a:rPr lang="fa-IR" sz="2800" i="1" dirty="0">
                <a:cs typeface="B Mitra" pitchFamily="2" charset="-78"/>
              </a:rPr>
              <a:t>منبع: </a:t>
            </a:r>
            <a:r>
              <a:rPr lang="en-US" sz="2800" i="1" dirty="0">
                <a:cs typeface="B Mitra" pitchFamily="2" charset="-78"/>
              </a:rPr>
              <a:t>Max Nordau</a:t>
            </a:r>
            <a:r>
              <a:rPr lang="fa-IR" sz="2800" i="1" dirty="0">
                <a:cs typeface="B Mitra" pitchFamily="2" charset="-78"/>
              </a:rPr>
              <a:t>،  ماکس نردا پزشک بیمارستان هتل دیو در پاریس بود</a:t>
            </a:r>
            <a:endParaRPr lang="en-US" sz="2800" i="1" dirty="0">
              <a:cs typeface="B Mitra" pitchFamily="2" charset="-78"/>
            </a:endParaRPr>
          </a:p>
        </p:txBody>
      </p:sp>
      <p:sp>
        <p:nvSpPr>
          <p:cNvPr id="40964"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4413D0-DBDB-439E-B4D6-5C3B55A0FA6C}" type="slidenum">
              <a:rPr kumimoji="0" lang="en-US" sz="1200" b="0" i="0" u="none" strike="noStrike" kern="1200" cap="none" spc="0" normalizeH="0" baseline="0" noProof="0">
                <a:ln>
                  <a:noFill/>
                </a:ln>
                <a:solidFill>
                  <a:srgbClr val="898989"/>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0" y="-26988"/>
            <a:ext cx="12192000" cy="792163"/>
          </a:xfrm>
        </p:spPr>
        <p:txBody>
          <a:bodyPr>
            <a:normAutofit/>
          </a:bodyPr>
          <a:lstStyle/>
          <a:p>
            <a:pPr algn="ctr">
              <a:buNone/>
            </a:pPr>
            <a:r>
              <a:rPr lang="fa-IR" sz="2800" dirty="0">
                <a:cs typeface="B Titr" pitchFamily="2" charset="-78"/>
              </a:rPr>
              <a:t>ارائه خدمات سلامت در 1000 سال قبل در کشورهای اسلامی</a:t>
            </a:r>
            <a:endParaRPr lang="en-US" sz="2800" dirty="0">
              <a:cs typeface="B Titr" pitchFamily="2" charset="-78"/>
            </a:endParaRPr>
          </a:p>
        </p:txBody>
      </p:sp>
      <p:sp>
        <p:nvSpPr>
          <p:cNvPr id="3" name="Content Placeholder 2"/>
          <p:cNvSpPr>
            <a:spLocks noGrp="1"/>
          </p:cNvSpPr>
          <p:nvPr>
            <p:ph idx="1"/>
          </p:nvPr>
        </p:nvSpPr>
        <p:spPr>
          <a:xfrm>
            <a:off x="0" y="1519310"/>
            <a:ext cx="12192000" cy="4895557"/>
          </a:xfrm>
        </p:spPr>
        <p:txBody>
          <a:bodyPr rtlCol="0">
            <a:noAutofit/>
          </a:bodyPr>
          <a:lstStyle/>
          <a:p>
            <a:pPr fontAlgn="auto">
              <a:spcAft>
                <a:spcPts val="0"/>
              </a:spcAft>
              <a:buClr>
                <a:schemeClr val="bg1">
                  <a:lumMod val="95000"/>
                </a:schemeClr>
              </a:buClr>
              <a:defRPr/>
            </a:pPr>
            <a:r>
              <a:rPr lang="fa-IR" sz="3200" b="1" dirty="0">
                <a:cs typeface="B Mitra" pitchFamily="2" charset="-78"/>
              </a:rPr>
              <a:t>شرح بیمارستان هزار سال قبلِ کشورهای اسلامی در نامه یک بیمار به پدرش:</a:t>
            </a:r>
          </a:p>
          <a:p>
            <a:pPr fontAlgn="auto">
              <a:spcAft>
                <a:spcPts val="0"/>
              </a:spcAft>
              <a:buClr>
                <a:schemeClr val="bg1">
                  <a:lumMod val="95000"/>
                </a:schemeClr>
              </a:buClr>
              <a:defRPr/>
            </a:pPr>
            <a:r>
              <a:rPr lang="fa-IR" sz="3200" dirty="0">
                <a:cs typeface="B Mitra" pitchFamily="2" charset="-78"/>
              </a:rPr>
              <a:t>پدر عزیزم! تو می‌پرسی که آیا وقتی به ملاقاتم می آیی برایم پول بیاوری؟ هرگاه از بیمارستان مرخص شوم بیمارستان یک دست لباس نو و پنچ سکه طلا به من خواهد داد برای اینکه مجبور نباشم بلافاصله سرکار بروم</a:t>
            </a:r>
          </a:p>
          <a:p>
            <a:pPr fontAlgn="auto">
              <a:spcAft>
                <a:spcPts val="0"/>
              </a:spcAft>
              <a:buClr>
                <a:schemeClr val="bg1">
                  <a:lumMod val="95000"/>
                </a:schemeClr>
              </a:buClr>
              <a:defRPr/>
            </a:pPr>
            <a:r>
              <a:rPr lang="fa-IR" sz="3200" dirty="0">
                <a:cs typeface="B Mitra" pitchFamily="2" charset="-78"/>
              </a:rPr>
              <a:t>...رختخوابها نرم ملافه ها از پارچه سفید دمشقی و بالاپوش هایی مثل مخمل، با آب لوله کشی متصل به منبع آب</a:t>
            </a:r>
          </a:p>
          <a:p>
            <a:pPr fontAlgn="auto">
              <a:spcAft>
                <a:spcPts val="0"/>
              </a:spcAft>
              <a:buClr>
                <a:schemeClr val="bg1">
                  <a:lumMod val="95000"/>
                </a:schemeClr>
              </a:buClr>
              <a:defRPr/>
            </a:pPr>
            <a:r>
              <a:rPr lang="fa-IR" sz="3200" dirty="0">
                <a:cs typeface="B Mitra" pitchFamily="2" charset="-78"/>
              </a:rPr>
              <a:t>بخش های تخصص مستقل و راند روزانه رئیس بیمارستان به همراه معاونینش و پزشکان و پرستاران</a:t>
            </a:r>
          </a:p>
          <a:p>
            <a:pPr fontAlgn="auto">
              <a:spcAft>
                <a:spcPts val="0"/>
              </a:spcAft>
              <a:buClr>
                <a:schemeClr val="bg1">
                  <a:lumMod val="95000"/>
                </a:schemeClr>
              </a:buClr>
              <a:defRPr/>
            </a:pPr>
            <a:r>
              <a:rPr lang="fa-IR" sz="3200" i="1" dirty="0">
                <a:cs typeface="B Mitra" pitchFamily="2" charset="-78"/>
              </a:rPr>
              <a:t>منبع: کتاب </a:t>
            </a:r>
            <a:r>
              <a:rPr lang="en-US" sz="3200" i="1" dirty="0" err="1">
                <a:cs typeface="B Mitra" pitchFamily="2" charset="-78"/>
              </a:rPr>
              <a:t>Allahs</a:t>
            </a:r>
            <a:r>
              <a:rPr lang="en-US" sz="3200" i="1" dirty="0">
                <a:cs typeface="B Mitra" pitchFamily="2" charset="-78"/>
              </a:rPr>
              <a:t> </a:t>
            </a:r>
            <a:r>
              <a:rPr lang="en-US" sz="3200" i="1" dirty="0" err="1">
                <a:cs typeface="B Mitra" pitchFamily="2" charset="-78"/>
              </a:rPr>
              <a:t>sonne</a:t>
            </a:r>
            <a:r>
              <a:rPr lang="en-US" sz="3200" i="1" dirty="0">
                <a:cs typeface="B Mitra" pitchFamily="2" charset="-78"/>
              </a:rPr>
              <a:t> </a:t>
            </a:r>
            <a:r>
              <a:rPr lang="en-US" sz="3200" i="1" dirty="0" err="1">
                <a:cs typeface="B Mitra" pitchFamily="2" charset="-78"/>
              </a:rPr>
              <a:t>uber</a:t>
            </a:r>
            <a:r>
              <a:rPr lang="en-US" sz="3200" i="1" dirty="0">
                <a:cs typeface="B Mitra" pitchFamily="2" charset="-78"/>
              </a:rPr>
              <a:t> </a:t>
            </a:r>
            <a:r>
              <a:rPr lang="en-US" sz="3200" i="1" dirty="0" err="1">
                <a:cs typeface="B Mitra" pitchFamily="2" charset="-78"/>
              </a:rPr>
              <a:t>dem</a:t>
            </a:r>
            <a:r>
              <a:rPr lang="en-US" sz="3200" i="1" dirty="0">
                <a:cs typeface="B Mitra" pitchFamily="2" charset="-78"/>
              </a:rPr>
              <a:t> </a:t>
            </a:r>
            <a:r>
              <a:rPr lang="en-US" sz="3200" i="1" dirty="0" err="1">
                <a:cs typeface="B Mitra" pitchFamily="2" charset="-78"/>
              </a:rPr>
              <a:t>abendland</a:t>
            </a:r>
            <a:r>
              <a:rPr lang="en-US" sz="3200" i="1" dirty="0">
                <a:cs typeface="B Mitra" pitchFamily="2" charset="-78"/>
              </a:rPr>
              <a:t>; </a:t>
            </a:r>
            <a:r>
              <a:rPr lang="en-US" sz="3200" i="1" dirty="0" err="1">
                <a:cs typeface="B Mitra" pitchFamily="2" charset="-78"/>
              </a:rPr>
              <a:t>unser</a:t>
            </a:r>
            <a:r>
              <a:rPr lang="en-US" sz="3200" i="1" dirty="0">
                <a:cs typeface="B Mitra" pitchFamily="2" charset="-78"/>
              </a:rPr>
              <a:t> </a:t>
            </a:r>
            <a:r>
              <a:rPr lang="en-US" sz="3200" i="1" dirty="0" err="1">
                <a:cs typeface="B Mitra" pitchFamily="2" charset="-78"/>
              </a:rPr>
              <a:t>arabisches</a:t>
            </a:r>
            <a:r>
              <a:rPr lang="en-US" sz="3200" i="1" dirty="0">
                <a:cs typeface="B Mitra" pitchFamily="2" charset="-78"/>
              </a:rPr>
              <a:t> </a:t>
            </a:r>
            <a:r>
              <a:rPr lang="en-US" sz="3200" i="1" dirty="0" err="1">
                <a:cs typeface="B Mitra" pitchFamily="2" charset="-78"/>
              </a:rPr>
              <a:t>Erbe</a:t>
            </a:r>
            <a:endParaRPr lang="en-US" sz="3200" i="1" dirty="0">
              <a:cs typeface="B Mitra" pitchFamily="2" charset="-78"/>
            </a:endParaRPr>
          </a:p>
        </p:txBody>
      </p:sp>
      <p:sp>
        <p:nvSpPr>
          <p:cNvPr id="41988"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954208-03AF-43F9-BE2F-7FD18E843655}" type="slidenum">
              <a:rPr kumimoji="0" lang="en-US" sz="1200" b="0" i="0" u="none" strike="noStrike" kern="1200" cap="none" spc="0" normalizeH="0" baseline="0" noProof="0">
                <a:ln>
                  <a:noFill/>
                </a:ln>
                <a:solidFill>
                  <a:srgbClr val="898989"/>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Slide Number Placeholder 1"/>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B5EA3-5CCA-4F8B-9558-4E77E15F2456}" type="slidenum">
              <a:rPr kumimoji="0" 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pic>
        <p:nvPicPr>
          <p:cNvPr id="4" name="Picture 3"/>
          <p:cNvPicPr>
            <a:picLocks noChangeAspect="1" noChangeArrowheads="1"/>
          </p:cNvPicPr>
          <p:nvPr/>
        </p:nvPicPr>
        <p:blipFill>
          <a:blip r:embed="rId2" cstate="print"/>
          <a:srcRect/>
          <a:stretch>
            <a:fillRect/>
          </a:stretch>
        </p:blipFill>
        <p:spPr bwMode="auto">
          <a:xfrm>
            <a:off x="3863181" y="109538"/>
            <a:ext cx="4465638" cy="663892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uNone/>
            </a:pPr>
            <a:r>
              <a:rPr lang="fa-IR" dirty="0">
                <a:cs typeface="B Titr" pitchFamily="2" charset="-78"/>
              </a:rPr>
              <a:t>وضع کنونی را مقایسه کنیم</a:t>
            </a:r>
            <a:endParaRPr lang="en-US" dirty="0">
              <a:cs typeface="B Titr" pitchFamily="2" charset="-78"/>
            </a:endParaRPr>
          </a:p>
        </p:txBody>
      </p:sp>
      <p:sp>
        <p:nvSpPr>
          <p:cNvPr id="3" name="Content Placeholder 2"/>
          <p:cNvSpPr>
            <a:spLocks noGrp="1"/>
          </p:cNvSpPr>
          <p:nvPr>
            <p:ph idx="1"/>
          </p:nvPr>
        </p:nvSpPr>
        <p:spPr/>
        <p:txBody>
          <a:bodyPr/>
          <a:lstStyle/>
          <a:p>
            <a:pPr algn="ctr">
              <a:buNone/>
            </a:pPr>
            <a:endParaRPr lang="fa-IR" dirty="0"/>
          </a:p>
          <a:p>
            <a:pPr algn="ctr">
              <a:buNone/>
            </a:pPr>
            <a:endParaRPr lang="fa-IR" dirty="0"/>
          </a:p>
          <a:p>
            <a:pPr algn="ctr">
              <a:buNone/>
            </a:pPr>
            <a:endParaRPr lang="fa-IR" dirty="0"/>
          </a:p>
          <a:p>
            <a:pPr algn="ctr">
              <a:buNone/>
            </a:pPr>
            <a:r>
              <a:rPr lang="fa-IR" sz="8000" dirty="0">
                <a:cs typeface="B Titr" pitchFamily="2" charset="-78"/>
              </a:rPr>
              <a:t>؟</a:t>
            </a:r>
            <a:endParaRPr lang="en-US" sz="8000" dirty="0">
              <a:cs typeface="B Titr" pitchFamily="2" charset="-78"/>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F0FB2B-F32D-46E9-9051-20CC7AA5586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209800" y="152401"/>
            <a:ext cx="8229600" cy="639763"/>
          </a:xfrm>
        </p:spPr>
        <p:txBody>
          <a:bodyPr>
            <a:normAutofit/>
          </a:bodyPr>
          <a:lstStyle/>
          <a:p>
            <a:pPr algn="ctr">
              <a:buFont typeface="Arial" pitchFamily="34" charset="0"/>
              <a:buNone/>
            </a:pPr>
            <a:r>
              <a:rPr lang="fa-IR" sz="2800" dirty="0"/>
              <a:t>نگاهی اجمالی به آنچه در</a:t>
            </a:r>
            <a:r>
              <a:rPr lang="en-US" sz="2800" dirty="0"/>
              <a:t> </a:t>
            </a:r>
            <a:r>
              <a:rPr lang="fa-IR" sz="2800" dirty="0"/>
              <a:t> سالهای اخیر رخ داده است</a:t>
            </a:r>
            <a:endParaRPr lang="fa-IR" sz="1800" dirty="0"/>
          </a:p>
        </p:txBody>
      </p:sp>
      <p:sp>
        <p:nvSpPr>
          <p:cNvPr id="3" name="Content Placeholder 2"/>
          <p:cNvSpPr>
            <a:spLocks noGrp="1"/>
          </p:cNvSpPr>
          <p:nvPr>
            <p:ph sz="quarter" idx="1"/>
          </p:nvPr>
        </p:nvSpPr>
        <p:spPr>
          <a:xfrm>
            <a:off x="1775520" y="1196752"/>
            <a:ext cx="8504238" cy="5486400"/>
          </a:xfrm>
        </p:spPr>
        <p:txBody>
          <a:bodyPr/>
          <a:lstStyle/>
          <a:p>
            <a:r>
              <a:rPr lang="fa-IR" sz="3600" dirty="0"/>
              <a:t>استقرار برنامه </a:t>
            </a:r>
            <a:r>
              <a:rPr lang="en-US" sz="3600" dirty="0"/>
              <a:t>PHC </a:t>
            </a:r>
            <a:r>
              <a:rPr lang="fa-IR" sz="3600" dirty="0"/>
              <a:t> با جذب و آموزش بهورزان و سایر نیروهای لازم و راه اندازی خانه های بهداشت و مراکز بهداشتی درمانی روستایی و... </a:t>
            </a:r>
          </a:p>
          <a:p>
            <a:r>
              <a:rPr lang="fa-IR" sz="3600" dirty="0"/>
              <a:t>ادغام آموزش علوم پزشکی و بهداشت و درمان </a:t>
            </a:r>
          </a:p>
          <a:p>
            <a:r>
              <a:rPr lang="fa-IR" sz="3600" dirty="0"/>
              <a:t>راه اندازی بیمه روستایی و پزشک خانواده و نظام ارجاع اولیه در بستر شبکه روستایی</a:t>
            </a:r>
          </a:p>
          <a:p>
            <a:r>
              <a:rPr lang="fa-IR" sz="3600" dirty="0"/>
              <a:t>شروع فرآیند اصلاحات نظام سلامت در کشور که با فراز و نشیب های متعدد همراه بوده است</a:t>
            </a:r>
          </a:p>
          <a:p>
            <a:r>
              <a:rPr lang="fa-IR" sz="3600" dirty="0"/>
              <a:t>شروع برنامه پزشک خانواده در مناطق شهری</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DD518-577E-4E9E-A80C-F0CE5027628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05217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وضع موجود (ادامه)</a:t>
            </a:r>
            <a:endParaRPr lang="en-US" dirty="0"/>
          </a:p>
        </p:txBody>
      </p:sp>
      <p:sp>
        <p:nvSpPr>
          <p:cNvPr id="3" name="Content Placeholder 2"/>
          <p:cNvSpPr>
            <a:spLocks noGrp="1"/>
          </p:cNvSpPr>
          <p:nvPr>
            <p:ph idx="1"/>
          </p:nvPr>
        </p:nvSpPr>
        <p:spPr>
          <a:xfrm>
            <a:off x="1524000" y="1219200"/>
            <a:ext cx="8991600" cy="5638800"/>
          </a:xfrm>
        </p:spPr>
        <p:txBody>
          <a:bodyPr/>
          <a:lstStyle/>
          <a:p>
            <a:r>
              <a:rPr lang="fa-IR" sz="3000" dirty="0"/>
              <a:t>خانه های بهداشت و پایگاه های بهداشت </a:t>
            </a:r>
            <a:r>
              <a:rPr lang="en-US" sz="3000" dirty="0"/>
              <a:t>PHC</a:t>
            </a:r>
            <a:r>
              <a:rPr lang="fa-IR" sz="3000" dirty="0"/>
              <a:t> را ارائه می دهند</a:t>
            </a:r>
          </a:p>
          <a:p>
            <a:r>
              <a:rPr lang="fa-IR" sz="3000" dirty="0"/>
              <a:t>پزشکان عمومی در مراکز جامع سلامت و نیز مطب و بیمارستان خدمات درمانی و مراقبت های پیچیده‌تر را ارائه می دهند</a:t>
            </a:r>
          </a:p>
          <a:p>
            <a:r>
              <a:rPr lang="fa-IR" sz="3000" dirty="0"/>
              <a:t>ماما ها در مراکز جامع سلامت و پایگاه ها و نیز دفاتر و بیمارستانها مراقبت های مادران و خدمات باروری سالم را ارائه می دهند</a:t>
            </a:r>
          </a:p>
          <a:p>
            <a:r>
              <a:rPr lang="fa-IR" sz="3000" dirty="0"/>
              <a:t>کارشناسان تغذیه و روانشناسان بالینی در مراکز جامع سلامت و ...</a:t>
            </a:r>
          </a:p>
          <a:p>
            <a:r>
              <a:rPr lang="fa-IR" sz="3000" dirty="0"/>
              <a:t>متخصصین در مطب، بیمارستان و کلینیک ویژه خدمات خود را ارائه می نمایند</a:t>
            </a:r>
          </a:p>
          <a:p>
            <a:r>
              <a:rPr lang="fa-IR" sz="3000" dirty="0"/>
              <a:t>پاراکلینک، داروخانه و ... مشغول ارائه خدمت در بخش های مختلف هستند</a:t>
            </a:r>
          </a:p>
          <a:p>
            <a:r>
              <a:rPr lang="fa-IR" sz="3000" dirty="0"/>
              <a:t>بدین ترتیب در بسیاری از موارد خدمات موازی، بعضاً تکراری و حتی غیر ضروری ارائه می گردد</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DD518-577E-4E9E-A80C-F0CE5027628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6441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normAutofit/>
          </a:bodyPr>
          <a:lstStyle/>
          <a:p>
            <a:pPr rtl="1"/>
            <a:r>
              <a:rPr lang="fa-IR" sz="3200">
                <a:solidFill>
                  <a:srgbClr val="002060"/>
                </a:solidFill>
                <a:latin typeface="IranNastaliq" pitchFamily="18" charset="0"/>
              </a:rPr>
              <a:t>مشکلات موجود و پیش روی نظام سلامت کشور</a:t>
            </a:r>
            <a:endParaRPr lang="fa-IR">
              <a:solidFill>
                <a:srgbClr val="002060"/>
              </a:solidFill>
              <a:cs typeface="B Titr" pitchFamily="2" charset="-78"/>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620DEA-2E27-47B6-A565-58654B0B601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1380" name="Text Box 4"/>
          <p:cNvSpPr txBox="1">
            <a:spLocks noChangeArrowheads="1"/>
          </p:cNvSpPr>
          <p:nvPr/>
        </p:nvSpPr>
        <p:spPr bwMode="auto">
          <a:xfrm>
            <a:off x="3849688" y="1357313"/>
            <a:ext cx="4419600" cy="520700"/>
          </a:xfrm>
          <a:prstGeom prst="rect">
            <a:avLst/>
          </a:prstGeom>
          <a:gradFill rotWithShape="0">
            <a:gsLst>
              <a:gs pos="0">
                <a:srgbClr val="477647"/>
              </a:gs>
              <a:gs pos="50000">
                <a:srgbClr val="99FF99"/>
              </a:gs>
              <a:gs pos="100000">
                <a:srgbClr val="477647"/>
              </a:gs>
            </a:gsLst>
            <a:lin ang="5400000" scaled="1"/>
          </a:gra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0" fontAlgn="auto" latinLnBrk="0" hangingPunct="0">
              <a:lnSpc>
                <a:spcPct val="100000"/>
              </a:lnSpc>
              <a:spcBef>
                <a:spcPct val="50000"/>
              </a:spcBef>
              <a:spcAft>
                <a:spcPts val="0"/>
              </a:spcAft>
              <a:buClrTx/>
              <a:buSzTx/>
              <a:buFontTx/>
              <a:buNone/>
              <a:tabLst/>
              <a:defRPr/>
            </a:pPr>
            <a:r>
              <a:rPr kumimoji="0" lang="ar-SA" altLang="ar-SA" sz="2800" b="1" i="1" u="none" strike="noStrike" kern="1200" cap="none" spc="0" normalizeH="0" baseline="0" noProof="0" dirty="0">
                <a:ln>
                  <a:noFill/>
                </a:ln>
                <a:solidFill>
                  <a:srgbClr val="000000"/>
                </a:solidFill>
                <a:effectLst/>
                <a:uLnTx/>
                <a:uFillTx/>
                <a:latin typeface="Arial" pitchFamily="34" charset="0"/>
                <a:ea typeface="Zar"/>
                <a:cs typeface="Zar"/>
              </a:rPr>
              <a:t>گذر سلامتي</a:t>
            </a:r>
            <a:r>
              <a:rPr kumimoji="0" lang="ar-SA" altLang="ar-SA" sz="2400" b="1" i="1" u="none" strike="noStrike" kern="1200" cap="none" spc="0" normalizeH="0" baseline="0" noProof="0" dirty="0">
                <a:ln>
                  <a:noFill/>
                </a:ln>
                <a:solidFill>
                  <a:srgbClr val="000000"/>
                </a:solidFill>
                <a:effectLst/>
                <a:uLnTx/>
                <a:uFillTx/>
                <a:latin typeface="Arial" pitchFamily="34" charset="0"/>
                <a:ea typeface="Zar"/>
                <a:cs typeface="Zar"/>
              </a:rPr>
              <a:t>(</a:t>
            </a:r>
            <a:r>
              <a:rPr kumimoji="0" lang="en-US" sz="2400" b="1" i="1" u="none" strike="noStrike" kern="1200" cap="none" spc="0" normalizeH="0" baseline="0" noProof="0" dirty="0">
                <a:ln>
                  <a:noFill/>
                </a:ln>
                <a:solidFill>
                  <a:srgbClr val="000000"/>
                </a:solidFill>
                <a:effectLst/>
                <a:uLnTx/>
                <a:uFillTx/>
                <a:latin typeface="Arial" pitchFamily="34" charset="0"/>
                <a:ea typeface="Zar"/>
                <a:cs typeface="Zar"/>
              </a:rPr>
              <a:t>Health Transition</a:t>
            </a:r>
            <a:r>
              <a:rPr kumimoji="0" lang="ar-SA" sz="2400" b="1" i="1" u="none" strike="noStrike" kern="1200" cap="none" spc="0" normalizeH="0" baseline="0" noProof="0" dirty="0">
                <a:ln>
                  <a:noFill/>
                </a:ln>
                <a:solidFill>
                  <a:srgbClr val="000000"/>
                </a:solidFill>
                <a:effectLst/>
                <a:uLnTx/>
                <a:uFillTx/>
                <a:latin typeface="Arial" pitchFamily="34" charset="0"/>
                <a:ea typeface="Zar"/>
                <a:cs typeface="Zar"/>
              </a:rPr>
              <a:t>)</a:t>
            </a:r>
          </a:p>
        </p:txBody>
      </p:sp>
      <p:sp>
        <p:nvSpPr>
          <p:cNvPr id="30" name="Text Box 5"/>
          <p:cNvSpPr txBox="1">
            <a:spLocks noChangeArrowheads="1"/>
          </p:cNvSpPr>
          <p:nvPr/>
        </p:nvSpPr>
        <p:spPr bwMode="auto">
          <a:xfrm>
            <a:off x="8650288" y="2500313"/>
            <a:ext cx="1828800" cy="520700"/>
          </a:xfrm>
          <a:prstGeom prst="rect">
            <a:avLst/>
          </a:prstGeom>
          <a:gradFill rotWithShape="0">
            <a:gsLst>
              <a:gs pos="0">
                <a:srgbClr val="477647"/>
              </a:gs>
              <a:gs pos="50000">
                <a:srgbClr val="99FF99"/>
              </a:gs>
              <a:gs pos="100000">
                <a:srgbClr val="477647"/>
              </a:gs>
            </a:gsLst>
            <a:lin ang="5400000" scaled="1"/>
          </a:gra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ar-SA" altLang="ar-SA" sz="2800" b="1" i="1" u="none" strike="noStrike" kern="1200" cap="none" spc="0" normalizeH="0" baseline="0" noProof="0">
                <a:ln>
                  <a:noFill/>
                </a:ln>
                <a:solidFill>
                  <a:srgbClr val="000000"/>
                </a:solidFill>
                <a:effectLst/>
                <a:uLnTx/>
                <a:uFillTx/>
                <a:latin typeface="Arial" pitchFamily="34" charset="0"/>
                <a:ea typeface="Zar"/>
                <a:cs typeface="Zar"/>
              </a:rPr>
              <a:t>گذر فرهنگي</a:t>
            </a:r>
            <a:endParaRPr kumimoji="0" lang="ar-SA" altLang="ar-SA" sz="2400" b="1" i="1" u="none" strike="noStrike" kern="1200" cap="none" spc="0" normalizeH="0" baseline="0" noProof="0">
              <a:ln>
                <a:noFill/>
              </a:ln>
              <a:solidFill>
                <a:srgbClr val="000000"/>
              </a:solidFill>
              <a:effectLst/>
              <a:uLnTx/>
              <a:uFillTx/>
              <a:latin typeface="Arial" pitchFamily="34" charset="0"/>
              <a:ea typeface="Zar"/>
              <a:cs typeface="Zar"/>
            </a:endParaRPr>
          </a:p>
        </p:txBody>
      </p:sp>
      <p:sp>
        <p:nvSpPr>
          <p:cNvPr id="31" name="Text Box 6"/>
          <p:cNvSpPr txBox="1">
            <a:spLocks noChangeArrowheads="1"/>
          </p:cNvSpPr>
          <p:nvPr/>
        </p:nvSpPr>
        <p:spPr bwMode="auto">
          <a:xfrm>
            <a:off x="5297488" y="2500313"/>
            <a:ext cx="2362200" cy="520700"/>
          </a:xfrm>
          <a:prstGeom prst="rect">
            <a:avLst/>
          </a:prstGeom>
          <a:gradFill rotWithShape="0">
            <a:gsLst>
              <a:gs pos="0">
                <a:srgbClr val="477647"/>
              </a:gs>
              <a:gs pos="50000">
                <a:srgbClr val="99FF99"/>
              </a:gs>
              <a:gs pos="100000">
                <a:srgbClr val="477647"/>
              </a:gs>
            </a:gsLst>
            <a:lin ang="5400000" scaled="1"/>
          </a:gra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ar-SA" altLang="ar-SA" sz="2800" b="1" i="1" u="none" strike="noStrike" kern="1200" cap="none" spc="0" normalizeH="0" baseline="0" noProof="0">
                <a:ln>
                  <a:noFill/>
                </a:ln>
                <a:solidFill>
                  <a:srgbClr val="000000"/>
                </a:solidFill>
                <a:effectLst/>
                <a:uLnTx/>
                <a:uFillTx/>
                <a:latin typeface="Arial" pitchFamily="34" charset="0"/>
                <a:ea typeface="Zar"/>
                <a:cs typeface="Zar"/>
              </a:rPr>
              <a:t>گذر دموگرافيك</a:t>
            </a:r>
            <a:endParaRPr kumimoji="0" lang="ar-SA" altLang="ar-SA" sz="2400" b="1" i="1" u="none" strike="noStrike" kern="1200" cap="none" spc="0" normalizeH="0" baseline="0" noProof="0">
              <a:ln>
                <a:noFill/>
              </a:ln>
              <a:solidFill>
                <a:srgbClr val="000000"/>
              </a:solidFill>
              <a:effectLst/>
              <a:uLnTx/>
              <a:uFillTx/>
              <a:latin typeface="Arial" pitchFamily="34" charset="0"/>
              <a:ea typeface="Zar"/>
              <a:cs typeface="Zar"/>
            </a:endParaRPr>
          </a:p>
        </p:txBody>
      </p:sp>
      <p:sp>
        <p:nvSpPr>
          <p:cNvPr id="32" name="Text Box 7"/>
          <p:cNvSpPr txBox="1">
            <a:spLocks noChangeArrowheads="1"/>
          </p:cNvSpPr>
          <p:nvPr/>
        </p:nvSpPr>
        <p:spPr bwMode="auto">
          <a:xfrm>
            <a:off x="1639888" y="2500313"/>
            <a:ext cx="2667000" cy="520700"/>
          </a:xfrm>
          <a:prstGeom prst="rect">
            <a:avLst/>
          </a:prstGeom>
          <a:gradFill rotWithShape="0">
            <a:gsLst>
              <a:gs pos="0">
                <a:srgbClr val="477647"/>
              </a:gs>
              <a:gs pos="50000">
                <a:srgbClr val="99FF99"/>
              </a:gs>
              <a:gs pos="100000">
                <a:srgbClr val="477647"/>
              </a:gs>
            </a:gsLst>
            <a:lin ang="5400000" scaled="1"/>
          </a:gra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ar-SA" altLang="ar-SA" sz="2800" b="1" i="1" u="none" strike="noStrike" kern="1200" cap="none" spc="0" normalizeH="0" baseline="0" noProof="0">
                <a:ln>
                  <a:noFill/>
                </a:ln>
                <a:solidFill>
                  <a:srgbClr val="000000"/>
                </a:solidFill>
                <a:effectLst/>
                <a:uLnTx/>
                <a:uFillTx/>
                <a:latin typeface="Arial" pitchFamily="34" charset="0"/>
                <a:ea typeface="Zar"/>
                <a:cs typeface="Zar"/>
              </a:rPr>
              <a:t>گذر اپيدميولوژيك</a:t>
            </a:r>
            <a:endParaRPr kumimoji="0" lang="ar-SA" altLang="ar-SA" sz="2400" b="1" i="1" u="none" strike="noStrike" kern="1200" cap="none" spc="0" normalizeH="0" baseline="0" noProof="0">
              <a:ln>
                <a:noFill/>
              </a:ln>
              <a:solidFill>
                <a:srgbClr val="000000"/>
              </a:solidFill>
              <a:effectLst/>
              <a:uLnTx/>
              <a:uFillTx/>
              <a:latin typeface="Arial" pitchFamily="34" charset="0"/>
              <a:ea typeface="Zar"/>
              <a:cs typeface="Zar"/>
            </a:endParaRPr>
          </a:p>
        </p:txBody>
      </p:sp>
      <p:cxnSp>
        <p:nvCxnSpPr>
          <p:cNvPr id="101384" name="AutoShape 8"/>
          <p:cNvCxnSpPr>
            <a:cxnSpLocks noChangeShapeType="1"/>
            <a:stCxn id="101380" idx="2"/>
            <a:endCxn id="32" idx="0"/>
          </p:cNvCxnSpPr>
          <p:nvPr/>
        </p:nvCxnSpPr>
        <p:spPr bwMode="auto">
          <a:xfrm rot="5400000">
            <a:off x="4205288" y="646113"/>
            <a:ext cx="622300" cy="3086100"/>
          </a:xfrm>
          <a:prstGeom prst="bentConnector3">
            <a:avLst>
              <a:gd name="adj1" fmla="val 49875"/>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385" name="AutoShape 9"/>
          <p:cNvCxnSpPr>
            <a:cxnSpLocks noChangeShapeType="1"/>
            <a:stCxn id="101380" idx="2"/>
            <a:endCxn id="31" idx="0"/>
          </p:cNvCxnSpPr>
          <p:nvPr/>
        </p:nvCxnSpPr>
        <p:spPr bwMode="auto">
          <a:xfrm rot="16200000" flipH="1">
            <a:off x="5957888" y="1979613"/>
            <a:ext cx="622300" cy="419100"/>
          </a:xfrm>
          <a:prstGeom prst="bentConnector3">
            <a:avLst>
              <a:gd name="adj1" fmla="val 49875"/>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386" name="AutoShape 10"/>
          <p:cNvCxnSpPr>
            <a:cxnSpLocks noChangeShapeType="1"/>
            <a:stCxn id="101380" idx="2"/>
            <a:endCxn id="30" idx="0"/>
          </p:cNvCxnSpPr>
          <p:nvPr/>
        </p:nvCxnSpPr>
        <p:spPr bwMode="auto">
          <a:xfrm rot="16200000" flipH="1">
            <a:off x="7500938" y="436563"/>
            <a:ext cx="622300" cy="3505200"/>
          </a:xfrm>
          <a:prstGeom prst="bentConnector3">
            <a:avLst>
              <a:gd name="adj1" fmla="val 49875"/>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 Box 11"/>
          <p:cNvSpPr txBox="1">
            <a:spLocks noChangeArrowheads="1"/>
          </p:cNvSpPr>
          <p:nvPr/>
        </p:nvSpPr>
        <p:spPr bwMode="auto">
          <a:xfrm>
            <a:off x="8421688" y="3109914"/>
            <a:ext cx="2209800" cy="2530475"/>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a:ln>
                  <a:noFill/>
                </a:ln>
                <a:solidFill>
                  <a:srgbClr val="000000"/>
                </a:solidFill>
                <a:effectLst/>
                <a:uLnTx/>
                <a:uFillTx/>
                <a:latin typeface="Times New Roman" pitchFamily="18" charset="0"/>
                <a:ea typeface="+mn-ea"/>
                <a:cs typeface="B Mitra" pitchFamily="2" charset="-78"/>
              </a:rPr>
              <a:t>- تغيير فرهنگ جامعه</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a:ln>
                  <a:noFill/>
                </a:ln>
                <a:solidFill>
                  <a:srgbClr val="000000"/>
                </a:solidFill>
                <a:effectLst/>
                <a:uLnTx/>
                <a:uFillTx/>
                <a:latin typeface="Times New Roman" pitchFamily="18" charset="0"/>
                <a:ea typeface="+mn-ea"/>
                <a:cs typeface="B Mitra" pitchFamily="2" charset="-78"/>
              </a:rPr>
              <a:t>- زندگي شهر نشيني</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a:ln>
                  <a:noFill/>
                </a:ln>
                <a:solidFill>
                  <a:srgbClr val="000000"/>
                </a:solidFill>
                <a:effectLst/>
                <a:uLnTx/>
                <a:uFillTx/>
                <a:latin typeface="Times New Roman" pitchFamily="18" charset="0"/>
                <a:ea typeface="+mn-ea"/>
                <a:cs typeface="B Mitra" pitchFamily="2" charset="-78"/>
              </a:rPr>
              <a:t>- پرخوري و تغذيه ناسالم</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a:ln>
                  <a:noFill/>
                </a:ln>
                <a:solidFill>
                  <a:srgbClr val="000000"/>
                </a:solidFill>
                <a:effectLst/>
                <a:uLnTx/>
                <a:uFillTx/>
                <a:latin typeface="Times New Roman" pitchFamily="18" charset="0"/>
                <a:ea typeface="+mn-ea"/>
                <a:cs typeface="B Mitra" pitchFamily="2" charset="-78"/>
              </a:rPr>
              <a:t>- عدم تحرك</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a:ln>
                  <a:noFill/>
                </a:ln>
                <a:solidFill>
                  <a:srgbClr val="000000"/>
                </a:solidFill>
                <a:effectLst/>
                <a:uLnTx/>
                <a:uFillTx/>
                <a:latin typeface="Times New Roman" pitchFamily="18" charset="0"/>
                <a:ea typeface="+mn-ea"/>
                <a:cs typeface="B Mitra" pitchFamily="2" charset="-78"/>
              </a:rPr>
              <a:t>- حضور مظاهر تكنولوژي در تمام ابعاد زندگي بشر</a:t>
            </a:r>
          </a:p>
        </p:txBody>
      </p:sp>
      <p:sp>
        <p:nvSpPr>
          <p:cNvPr id="37" name="Text Box 13"/>
          <p:cNvSpPr txBox="1">
            <a:spLocks noChangeArrowheads="1"/>
          </p:cNvSpPr>
          <p:nvPr/>
        </p:nvSpPr>
        <p:spPr bwMode="auto">
          <a:xfrm>
            <a:off x="4916488" y="3109914"/>
            <a:ext cx="2819400" cy="861774"/>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 تغيير هرم سني جامعه</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 افزايش كهنسالان جامعه</a:t>
            </a:r>
          </a:p>
        </p:txBody>
      </p:sp>
      <p:sp>
        <p:nvSpPr>
          <p:cNvPr id="38" name="Text Box 14"/>
          <p:cNvSpPr txBox="1">
            <a:spLocks noChangeArrowheads="1"/>
          </p:cNvSpPr>
          <p:nvPr/>
        </p:nvSpPr>
        <p:spPr bwMode="auto">
          <a:xfrm>
            <a:off x="1639888" y="3109914"/>
            <a:ext cx="2743200" cy="2554545"/>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-تغييرالگوي بيماريها از بيماريهاي عفوني به بيماريهاومشكلاتي چون:</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 بيماريهاي قلب و عروق</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-حوادث</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 سرطانها</a:t>
            </a:r>
          </a:p>
          <a:p>
            <a:pPr marL="0" marR="0" lvl="0" indent="0" algn="r" defTabSz="914400" rtl="1" eaLnBrk="0" fontAlgn="auto" latinLnBrk="0" hangingPunct="0">
              <a:lnSpc>
                <a:spcPct val="100000"/>
              </a:lnSpc>
              <a:spcBef>
                <a:spcPct val="50000"/>
              </a:spcBef>
              <a:spcAft>
                <a:spcPts val="0"/>
              </a:spcAft>
              <a:buClrTx/>
              <a:buSzTx/>
              <a:buFontTx/>
              <a:buNone/>
              <a:tabLst/>
              <a:defRPr/>
            </a:pP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-بيماريهاي عفوني نوپديد</a:t>
            </a:r>
            <a:r>
              <a:rPr kumimoji="0" lang="fa-IR"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 </a:t>
            </a: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و</a:t>
            </a:r>
            <a:r>
              <a:rPr kumimoji="0" lang="fa-IR"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 </a:t>
            </a:r>
            <a:r>
              <a:rPr kumimoji="0" lang="ar-SA" sz="2000" b="0" i="0" u="none" strike="noStrike" kern="1200" cap="none" spc="0" normalizeH="0" baseline="0" noProof="0" dirty="0">
                <a:ln>
                  <a:noFill/>
                </a:ln>
                <a:solidFill>
                  <a:srgbClr val="000000"/>
                </a:solidFill>
                <a:effectLst/>
                <a:uLnTx/>
                <a:uFillTx/>
                <a:latin typeface="Times New Roman" pitchFamily="18" charset="0"/>
                <a:ea typeface="+mn-ea"/>
                <a:cs typeface="B Mitra" pitchFamily="2" charset="-78"/>
              </a:rPr>
              <a:t>بازپديد</a:t>
            </a:r>
          </a:p>
        </p:txBody>
      </p:sp>
    </p:spTree>
    <p:extLst>
      <p:ext uri="{BB962C8B-B14F-4D97-AF65-F5344CB8AC3E}">
        <p14:creationId xmlns:p14="http://schemas.microsoft.com/office/powerpoint/2010/main" val="4257111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1+#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dissolve">
                                      <p:cBhvr>
                                        <p:cTn id="18" dur="500"/>
                                        <p:tgtEl>
                                          <p:spTgt spid="3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dissolve">
                                      <p:cBhvr>
                                        <p:cTn id="29" dur="500"/>
                                        <p:tgtEl>
                                          <p:spTgt spid="3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ppt_x"/>
                                          </p:val>
                                        </p:tav>
                                        <p:tav tm="100000">
                                          <p:val>
                                            <p:strVal val="#ppt_x"/>
                                          </p:val>
                                        </p:tav>
                                      </p:tavLst>
                                    </p:anim>
                                    <p:anim calcmode="lin" valueType="num">
                                      <p:cBhvr additive="base">
                                        <p:cTn id="3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utoUpdateAnimBg="0"/>
      <p:bldP spid="31" grpId="0" animBg="1" autoUpdateAnimBg="0"/>
      <p:bldP spid="32" grpId="0" animBg="1" autoUpdateAnimBg="0"/>
      <p:bldP spid="36" grpId="0" animBg="1" autoUpdateAnimBg="0"/>
      <p:bldP spid="37" grpId="0" animBg="1" autoUpdateAnimBg="0"/>
      <p:bldP spid="3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fa-IR" sz="3200" dirty="0">
                <a:solidFill>
                  <a:srgbClr val="002060"/>
                </a:solidFill>
                <a:latin typeface="IranNastaliq" pitchFamily="18" charset="0"/>
              </a:rPr>
              <a:t>مشکلات موجود و پیش روی نظام سلامت کشور</a:t>
            </a:r>
            <a:endParaRPr lang="fa-IR" dirty="0"/>
          </a:p>
        </p:txBody>
      </p:sp>
      <p:sp>
        <p:nvSpPr>
          <p:cNvPr id="3" name="Content Placeholder 2"/>
          <p:cNvSpPr>
            <a:spLocks noGrp="1"/>
          </p:cNvSpPr>
          <p:nvPr>
            <p:ph sz="quarter" idx="1"/>
          </p:nvPr>
        </p:nvSpPr>
        <p:spPr>
          <a:xfrm>
            <a:off x="1825625" y="1527174"/>
            <a:ext cx="8504238" cy="5026026"/>
          </a:xfrm>
        </p:spPr>
        <p:txBody>
          <a:bodyPr>
            <a:normAutofit lnSpcReduction="10000"/>
          </a:bodyPr>
          <a:lstStyle/>
          <a:p>
            <a:pPr algn="r" rtl="1"/>
            <a:r>
              <a:rPr lang="fa-IR" sz="2800" dirty="0"/>
              <a:t>بی عدالتی در سلامت</a:t>
            </a:r>
          </a:p>
          <a:p>
            <a:pPr algn="r" rtl="1"/>
            <a:r>
              <a:rPr lang="fa-IR" sz="2800" dirty="0"/>
              <a:t>سالمندي و شهرنشيني (شهرهای پنهان در دل شهرهای بزرگ و حاشیه نشینی) فقدان پوشش مناسب نظام سلامت در شهرها</a:t>
            </a:r>
          </a:p>
          <a:p>
            <a:pPr algn="r" rtl="1"/>
            <a:r>
              <a:rPr lang="fa-IR" sz="2800" dirty="0"/>
              <a:t>بیمارستان محوری و تخصص گرایی</a:t>
            </a:r>
          </a:p>
          <a:p>
            <a:pPr algn="r" rtl="1"/>
            <a:r>
              <a:rPr lang="fa-IR" sz="2800" dirty="0"/>
              <a:t>تجاری سازی طب و افزایش تقاضای القایی</a:t>
            </a:r>
          </a:p>
          <a:p>
            <a:pPr algn="r" rtl="1"/>
            <a:r>
              <a:rPr lang="fa-IR" sz="2800" dirty="0"/>
              <a:t>بیماری های غیر واگیر</a:t>
            </a:r>
          </a:p>
          <a:p>
            <a:pPr algn="r" rtl="1"/>
            <a:r>
              <a:rPr lang="fa-IR" sz="2800" dirty="0"/>
              <a:t>حوادث و تصادفات جاده ای (طی 10 سال بیش از 240هزار کشته در تصادفات)</a:t>
            </a:r>
          </a:p>
          <a:p>
            <a:pPr algn="r" rtl="1"/>
            <a:r>
              <a:rPr lang="fa-IR" sz="2800" dirty="0"/>
              <a:t>کم توجهی به تعیین کننده های اجتماعی سلامت (</a:t>
            </a:r>
            <a:r>
              <a:rPr lang="en-US" sz="2800" dirty="0"/>
              <a:t>SDH</a:t>
            </a:r>
            <a:r>
              <a:rPr lang="fa-IR" sz="2800" dirty="0"/>
              <a:t>)</a:t>
            </a:r>
          </a:p>
          <a:p>
            <a:pPr algn="r" rtl="1"/>
            <a:r>
              <a:rPr lang="fa-IR" sz="2800" dirty="0"/>
              <a:t>عدم استفاده اثربخش و کارا از منابع حوزه سلامت متناسب </a:t>
            </a:r>
          </a:p>
          <a:p>
            <a:pPr algn="r" rtl="1"/>
            <a:r>
              <a:rPr lang="fa-IR" sz="2800" dirty="0"/>
              <a:t>افزايش نیاز و تقاضا برای خدمات تخصصی و فوق تخصصی</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4A21E-B58C-475F-875E-9D953996D97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9578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وضع موجود (ادامه)</a:t>
            </a:r>
            <a:endParaRPr lang="en-US" dirty="0"/>
          </a:p>
        </p:txBody>
      </p:sp>
      <p:sp>
        <p:nvSpPr>
          <p:cNvPr id="3" name="Content Placeholder 2"/>
          <p:cNvSpPr>
            <a:spLocks noGrp="1"/>
          </p:cNvSpPr>
          <p:nvPr>
            <p:ph idx="1"/>
          </p:nvPr>
        </p:nvSpPr>
        <p:spPr>
          <a:xfrm>
            <a:off x="1524000" y="1219200"/>
            <a:ext cx="8991600" cy="5638800"/>
          </a:xfrm>
        </p:spPr>
        <p:txBody>
          <a:bodyPr/>
          <a:lstStyle/>
          <a:p>
            <a:r>
              <a:rPr lang="fa-IR" sz="3000" dirty="0"/>
              <a:t>و در همه موارد این منابع ملی هست که هدر می رود و....</a:t>
            </a:r>
            <a:endParaRPr lang="en-US" sz="3000" dirty="0"/>
          </a:p>
          <a:p>
            <a:r>
              <a:rPr lang="fa-IR" sz="3000" dirty="0"/>
              <a:t>افراد براساس تمایل و توان از خدمات متعدد استفاده می کنند نه براساس نیاز</a:t>
            </a:r>
          </a:p>
          <a:p>
            <a:r>
              <a:rPr lang="fa-IR" sz="3000" dirty="0"/>
              <a:t>هزینه همه خدمات، مستقیم یا غیر مستقیم توسط مردم پرداخت می شود</a:t>
            </a:r>
          </a:p>
          <a:p>
            <a:r>
              <a:rPr lang="fa-IR" sz="3000" dirty="0"/>
              <a:t>عوارض ناشی از خدمات غیر موثر و غیر ضروری به مردم برمی گردد</a:t>
            </a:r>
          </a:p>
          <a:p>
            <a:r>
              <a:rPr lang="fa-IR" sz="3000" dirty="0"/>
              <a:t>قسمت اعظم هزینه ها توسط دولت و بیمه ها تأمین می شود</a:t>
            </a:r>
          </a:p>
          <a:p>
            <a:r>
              <a:rPr lang="fa-IR" sz="3000" dirty="0"/>
              <a:t> ثبت و تحلیل داده های سلامت و بیماری در سطح فرد و جامعه بجز در موارد خاص بدرستی انجام نمی شود </a:t>
            </a:r>
          </a:p>
          <a:p>
            <a:r>
              <a:rPr lang="fa-IR" sz="3000" dirty="0"/>
              <a:t>حتی در بخش بهداشت خدمات متناسب با برنامه ها و گروه های هدف ارائه می‌شود در حالیکه باید متناسب با نیاز افراد ارائه گردد</a:t>
            </a:r>
          </a:p>
          <a:p>
            <a:endParaRPr lang="en-US" sz="3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DD518-577E-4E9E-A80C-F0CE5027628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7618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847528" y="0"/>
            <a:ext cx="8534400" cy="1143000"/>
          </a:xfrm>
        </p:spPr>
        <p:txBody>
          <a:bodyPr>
            <a:normAutofit fontScale="90000"/>
          </a:bodyPr>
          <a:lstStyle/>
          <a:p>
            <a:pPr rtl="1" eaLnBrk="1" hangingPunct="1">
              <a:defRPr/>
            </a:pPr>
            <a:r>
              <a:rPr lang="fa-IR" sz="8000" dirty="0">
                <a:solidFill>
                  <a:schemeClr val="tx1"/>
                </a:solidFill>
                <a:cs typeface="B Mitra" pitchFamily="2" charset="-78"/>
              </a:rPr>
              <a:t>نابرابری و بی عدالتی</a:t>
            </a:r>
          </a:p>
        </p:txBody>
      </p:sp>
      <p:sp>
        <p:nvSpPr>
          <p:cNvPr id="253955" name="Rectangle 3"/>
          <p:cNvSpPr>
            <a:spLocks noGrp="1" noChangeArrowheads="1"/>
          </p:cNvSpPr>
          <p:nvPr>
            <p:ph type="body" idx="1"/>
          </p:nvPr>
        </p:nvSpPr>
        <p:spPr/>
        <p:txBody>
          <a:bodyPr/>
          <a:lstStyle/>
          <a:p>
            <a:pPr algn="ctr" eaLnBrk="1" hangingPunct="1">
              <a:buFont typeface="Wingdings" pitchFamily="2" charset="2"/>
              <a:buNone/>
            </a:pPr>
            <a:r>
              <a:rPr lang="fa-IR" sz="8800" dirty="0"/>
              <a:t>آیا حاضریم نابرابری و بی عدالتی را تحمل کنیم؟</a:t>
            </a:r>
          </a:p>
          <a:p>
            <a:pPr algn="ctr" eaLnBrk="1" hangingPunct="1">
              <a:buFont typeface="Wingdings" pitchFamily="2" charset="2"/>
              <a:buNone/>
            </a:pPr>
            <a:r>
              <a:rPr lang="fa-IR" sz="8800" dirty="0"/>
              <a:t>در کدام موارد؟</a:t>
            </a:r>
            <a:endParaRPr lang="en-US" sz="8800" dirty="0"/>
          </a:p>
        </p:txBody>
      </p:sp>
      <p:sp>
        <p:nvSpPr>
          <p:cNvPr id="2" name="Slide Number Placeholder 1">
            <a:extLst>
              <a:ext uri="{FF2B5EF4-FFF2-40B4-BE49-F238E27FC236}">
                <a16:creationId xmlns:a16="http://schemas.microsoft.com/office/drawing/2014/main" id="{40F865E1-73FE-47CF-90E8-38BBB972F64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43138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animEffect transition="in" filter="box(in)">
                                      <p:cBhvr>
                                        <p:cTn id="7" dur="500"/>
                                        <p:tgtEl>
                                          <p:spTgt spid="2539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53955">
                                            <p:txEl>
                                              <p:pRg st="1" end="1"/>
                                            </p:txEl>
                                          </p:spTgt>
                                        </p:tgtEl>
                                        <p:attrNameLst>
                                          <p:attrName>style.visibility</p:attrName>
                                        </p:attrNameLst>
                                      </p:cBhvr>
                                      <p:to>
                                        <p:strVal val="visible"/>
                                      </p:to>
                                    </p:set>
                                    <p:animEffect transition="in" filter="box(in)">
                                      <p:cBhvr>
                                        <p:cTn id="12" dur="500"/>
                                        <p:tgtEl>
                                          <p:spTgt spid="2539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1981200" y="152400"/>
            <a:ext cx="7543800" cy="756320"/>
          </a:xfrm>
        </p:spPr>
        <p:txBody>
          <a:bodyPr>
            <a:normAutofit fontScale="90000"/>
          </a:bodyPr>
          <a:lstStyle/>
          <a:p>
            <a:pPr rtl="1" eaLnBrk="1" hangingPunct="1">
              <a:defRPr/>
            </a:pPr>
            <a:r>
              <a:rPr lang="fa-IR" sz="7200" dirty="0">
                <a:solidFill>
                  <a:schemeClr val="tx1"/>
                </a:solidFill>
                <a:cs typeface="B Mitra" pitchFamily="2" charset="-78"/>
              </a:rPr>
              <a:t>ثروت و دارايي</a:t>
            </a:r>
            <a:endParaRPr lang="en-US" sz="7200" dirty="0">
              <a:solidFill>
                <a:schemeClr val="tx1"/>
              </a:solidFill>
              <a:cs typeface="B Mitra" pitchFamily="2" charset="-78"/>
            </a:endParaRPr>
          </a:p>
        </p:txBody>
      </p:sp>
      <p:pic>
        <p:nvPicPr>
          <p:cNvPr id="254979" name="Picture 3" descr="bilga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600201"/>
            <a:ext cx="3271838" cy="4575175"/>
          </a:xfrm>
          <a:prstGeom prst="rect">
            <a:avLst/>
          </a:prstGeom>
          <a:noFill/>
          <a:ln w="539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54980" name="Picture 4" descr="maga3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1600201"/>
            <a:ext cx="3638550" cy="4576763"/>
          </a:xfrm>
          <a:prstGeom prst="rect">
            <a:avLst/>
          </a:prstGeom>
          <a:noFill/>
          <a:ln w="539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94F12A7-13D0-4A26-9B5A-5A67EDD5ED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866045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4980"/>
                                        </p:tgtEl>
                                        <p:attrNameLst>
                                          <p:attrName>style.visibility</p:attrName>
                                        </p:attrNameLst>
                                      </p:cBhvr>
                                      <p:to>
                                        <p:strVal val="visible"/>
                                      </p:to>
                                    </p:set>
                                    <p:anim calcmode="lin" valueType="num">
                                      <p:cBhvr additive="base">
                                        <p:cTn id="7" dur="500" fill="hold"/>
                                        <p:tgtEl>
                                          <p:spTgt spid="254980"/>
                                        </p:tgtEl>
                                        <p:attrNameLst>
                                          <p:attrName>ppt_x</p:attrName>
                                        </p:attrNameLst>
                                      </p:cBhvr>
                                      <p:tavLst>
                                        <p:tav tm="0">
                                          <p:val>
                                            <p:strVal val="#ppt_x"/>
                                          </p:val>
                                        </p:tav>
                                        <p:tav tm="100000">
                                          <p:val>
                                            <p:strVal val="#ppt_x"/>
                                          </p:val>
                                        </p:tav>
                                      </p:tavLst>
                                    </p:anim>
                                    <p:anim calcmode="lin" valueType="num">
                                      <p:cBhvr additive="base">
                                        <p:cTn id="8" dur="500" fill="hold"/>
                                        <p:tgtEl>
                                          <p:spTgt spid="25498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2" presetClass="entr" presetSubtype="4" fill="hold" nodeType="afterEffect">
                                  <p:stCondLst>
                                    <p:cond delay="0"/>
                                  </p:stCondLst>
                                  <p:childTnLst>
                                    <p:set>
                                      <p:cBhvr>
                                        <p:cTn id="11" dur="1" fill="hold">
                                          <p:stCondLst>
                                            <p:cond delay="0"/>
                                          </p:stCondLst>
                                        </p:cTn>
                                        <p:tgtEl>
                                          <p:spTgt spid="254979"/>
                                        </p:tgtEl>
                                        <p:attrNameLst>
                                          <p:attrName>style.visibility</p:attrName>
                                        </p:attrNameLst>
                                      </p:cBhvr>
                                      <p:to>
                                        <p:strVal val="visible"/>
                                      </p:to>
                                    </p:set>
                                    <p:animEffect transition="in" filter="slide(fromBottom)">
                                      <p:cBhvr>
                                        <p:cTn id="12" dur="500"/>
                                        <p:tgtEl>
                                          <p:spTgt spid="254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727848" y="12778"/>
            <a:ext cx="3014662" cy="1143000"/>
          </a:xfrm>
        </p:spPr>
        <p:txBody>
          <a:bodyPr/>
          <a:lstStyle/>
          <a:p>
            <a:pPr rtl="1" eaLnBrk="1" hangingPunct="1">
              <a:defRPr/>
            </a:pPr>
            <a:r>
              <a:rPr lang="fa-IR" sz="6000" dirty="0">
                <a:solidFill>
                  <a:schemeClr val="tx1"/>
                </a:solidFill>
                <a:cs typeface="B Mitra" pitchFamily="2" charset="-78"/>
              </a:rPr>
              <a:t>مسکن</a:t>
            </a:r>
            <a:endParaRPr lang="en-US" sz="6000" dirty="0">
              <a:solidFill>
                <a:schemeClr val="tx1"/>
              </a:solidFill>
              <a:cs typeface="B Mitra" pitchFamily="2" charset="-78"/>
            </a:endParaRPr>
          </a:p>
        </p:txBody>
      </p:sp>
      <p:pic>
        <p:nvPicPr>
          <p:cNvPr id="256004" name="Picture 4" descr="skyscrap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533400"/>
            <a:ext cx="3810000" cy="5715000"/>
          </a:xfrm>
          <a:prstGeom prst="rect">
            <a:avLst/>
          </a:prstGeom>
          <a:noFill/>
          <a:ln w="539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56005" name="Picture 5" descr="torro15"/>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1524000"/>
            <a:ext cx="4114800" cy="3962400"/>
          </a:xfrm>
          <a:prstGeom prst="rect">
            <a:avLst/>
          </a:prstGeom>
          <a:noFill/>
          <a:ln w="539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E7ED1ABE-543A-4C8C-AFC7-32046F3C77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53425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005"/>
                                        </p:tgtEl>
                                        <p:attrNameLst>
                                          <p:attrName>style.visibility</p:attrName>
                                        </p:attrNameLst>
                                      </p:cBhvr>
                                      <p:to>
                                        <p:strVal val="visible"/>
                                      </p:to>
                                    </p:set>
                                    <p:anim calcmode="lin" valueType="num">
                                      <p:cBhvr additive="base">
                                        <p:cTn id="7" dur="500" fill="hold"/>
                                        <p:tgtEl>
                                          <p:spTgt spid="256005"/>
                                        </p:tgtEl>
                                        <p:attrNameLst>
                                          <p:attrName>ppt_x</p:attrName>
                                        </p:attrNameLst>
                                      </p:cBhvr>
                                      <p:tavLst>
                                        <p:tav tm="0">
                                          <p:val>
                                            <p:strVal val="#ppt_x"/>
                                          </p:val>
                                        </p:tav>
                                        <p:tav tm="100000">
                                          <p:val>
                                            <p:strVal val="#ppt_x"/>
                                          </p:val>
                                        </p:tav>
                                      </p:tavLst>
                                    </p:anim>
                                    <p:anim calcmode="lin" valueType="num">
                                      <p:cBhvr additive="base">
                                        <p:cTn id="8" dur="500" fill="hold"/>
                                        <p:tgtEl>
                                          <p:spTgt spid="256005"/>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56004"/>
                                        </p:tgtEl>
                                        <p:attrNameLst>
                                          <p:attrName>style.visibility</p:attrName>
                                        </p:attrNameLst>
                                      </p:cBhvr>
                                      <p:to>
                                        <p:strVal val="visible"/>
                                      </p:to>
                                    </p:set>
                                    <p:anim calcmode="lin" valueType="num">
                                      <p:cBhvr additive="base">
                                        <p:cTn id="12" dur="500" fill="hold"/>
                                        <p:tgtEl>
                                          <p:spTgt spid="256004"/>
                                        </p:tgtEl>
                                        <p:attrNameLst>
                                          <p:attrName>ppt_x</p:attrName>
                                        </p:attrNameLst>
                                      </p:cBhvr>
                                      <p:tavLst>
                                        <p:tav tm="0">
                                          <p:val>
                                            <p:strVal val="#ppt_x"/>
                                          </p:val>
                                        </p:tav>
                                        <p:tav tm="100000">
                                          <p:val>
                                            <p:strVal val="#ppt_x"/>
                                          </p:val>
                                        </p:tav>
                                      </p:tavLst>
                                    </p:anim>
                                    <p:anim calcmode="lin" valueType="num">
                                      <p:cBhvr additive="base">
                                        <p:cTn id="13" dur="500" fill="hold"/>
                                        <p:tgtEl>
                                          <p:spTgt spid="2560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1991545" y="0"/>
            <a:ext cx="8120063" cy="1143000"/>
          </a:xfrm>
        </p:spPr>
        <p:txBody>
          <a:bodyPr>
            <a:normAutofit fontScale="90000"/>
          </a:bodyPr>
          <a:lstStyle/>
          <a:p>
            <a:pPr rtl="1" eaLnBrk="1" hangingPunct="1">
              <a:defRPr/>
            </a:pPr>
            <a:r>
              <a:rPr lang="fa-IR" sz="8800" dirty="0">
                <a:solidFill>
                  <a:schemeClr val="tx1"/>
                </a:solidFill>
                <a:cs typeface="B Mitra" pitchFamily="2" charset="-78"/>
              </a:rPr>
              <a:t>حمل و نقل</a:t>
            </a:r>
            <a:endParaRPr lang="en-US" sz="8800" dirty="0">
              <a:solidFill>
                <a:schemeClr val="tx1"/>
              </a:solidFill>
              <a:cs typeface="B Mitra" pitchFamily="2" charset="-78"/>
            </a:endParaRPr>
          </a:p>
        </p:txBody>
      </p:sp>
      <p:pic>
        <p:nvPicPr>
          <p:cNvPr id="257027"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2362201"/>
            <a:ext cx="4387850" cy="2505075"/>
          </a:xfrm>
          <a:prstGeom prst="rect">
            <a:avLst/>
          </a:prstGeom>
          <a:noFill/>
          <a:ln w="539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57028" name="Picture 4" descr="luxury-ca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2362200"/>
            <a:ext cx="3733800" cy="2501900"/>
          </a:xfrm>
          <a:prstGeom prst="rect">
            <a:avLst/>
          </a:prstGeom>
          <a:noFill/>
          <a:ln w="539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AD608F8-10C7-4EC6-A4AD-7764E5361A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92865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7027"/>
                                        </p:tgtEl>
                                        <p:attrNameLst>
                                          <p:attrName>style.visibility</p:attrName>
                                        </p:attrNameLst>
                                      </p:cBhvr>
                                      <p:to>
                                        <p:strVal val="visible"/>
                                      </p:to>
                                    </p:set>
                                    <p:anim calcmode="lin" valueType="num">
                                      <p:cBhvr additive="base">
                                        <p:cTn id="7" dur="500" fill="hold"/>
                                        <p:tgtEl>
                                          <p:spTgt spid="257027"/>
                                        </p:tgtEl>
                                        <p:attrNameLst>
                                          <p:attrName>ppt_x</p:attrName>
                                        </p:attrNameLst>
                                      </p:cBhvr>
                                      <p:tavLst>
                                        <p:tav tm="0">
                                          <p:val>
                                            <p:strVal val="#ppt_x"/>
                                          </p:val>
                                        </p:tav>
                                        <p:tav tm="100000">
                                          <p:val>
                                            <p:strVal val="#ppt_x"/>
                                          </p:val>
                                        </p:tav>
                                      </p:tavLst>
                                    </p:anim>
                                    <p:anim calcmode="lin" valueType="num">
                                      <p:cBhvr additive="base">
                                        <p:cTn id="8" dur="500" fill="hold"/>
                                        <p:tgtEl>
                                          <p:spTgt spid="25702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57028"/>
                                        </p:tgtEl>
                                        <p:attrNameLst>
                                          <p:attrName>style.visibility</p:attrName>
                                        </p:attrNameLst>
                                      </p:cBhvr>
                                      <p:to>
                                        <p:strVal val="visible"/>
                                      </p:to>
                                    </p:set>
                                    <p:anim calcmode="lin" valueType="num">
                                      <p:cBhvr additive="base">
                                        <p:cTn id="12" dur="500" fill="hold"/>
                                        <p:tgtEl>
                                          <p:spTgt spid="257028"/>
                                        </p:tgtEl>
                                        <p:attrNameLst>
                                          <p:attrName>ppt_x</p:attrName>
                                        </p:attrNameLst>
                                      </p:cBhvr>
                                      <p:tavLst>
                                        <p:tav tm="0">
                                          <p:val>
                                            <p:strVal val="#ppt_x"/>
                                          </p:val>
                                        </p:tav>
                                        <p:tav tm="100000">
                                          <p:val>
                                            <p:strVal val="#ppt_x"/>
                                          </p:val>
                                        </p:tav>
                                      </p:tavLst>
                                    </p:anim>
                                    <p:anim calcmode="lin" valueType="num">
                                      <p:cBhvr additive="base">
                                        <p:cTn id="13" dur="500" fill="hold"/>
                                        <p:tgtEl>
                                          <p:spTgt spid="257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953759" y="0"/>
            <a:ext cx="8001000" cy="908720"/>
          </a:xfrm>
        </p:spPr>
        <p:txBody>
          <a:bodyPr>
            <a:normAutofit fontScale="90000"/>
          </a:bodyPr>
          <a:lstStyle/>
          <a:p>
            <a:pPr rtl="1" eaLnBrk="1" hangingPunct="1">
              <a:defRPr/>
            </a:pPr>
            <a:r>
              <a:rPr lang="fa-IR" sz="8000" dirty="0">
                <a:solidFill>
                  <a:schemeClr val="tx1"/>
                </a:solidFill>
                <a:cs typeface="B Mitra" pitchFamily="2" charset="-78"/>
              </a:rPr>
              <a:t>تفريح</a:t>
            </a:r>
            <a:endParaRPr lang="en-US" sz="8000" dirty="0">
              <a:solidFill>
                <a:schemeClr val="tx1"/>
              </a:solidFill>
              <a:cs typeface="B Mitra" pitchFamily="2" charset="-78"/>
            </a:endParaRPr>
          </a:p>
        </p:txBody>
      </p:sp>
      <p:pic>
        <p:nvPicPr>
          <p:cNvPr id="258051" name="Picture 3" descr="sk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1" y="1828801"/>
            <a:ext cx="3656013" cy="3656013"/>
          </a:xfrm>
          <a:prstGeom prst="rect">
            <a:avLst/>
          </a:prstGeom>
          <a:noFill/>
          <a:ln w="539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58052" name="Picture 4"/>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3788" y="1830388"/>
            <a:ext cx="3656012" cy="3656012"/>
          </a:xfrm>
          <a:prstGeom prst="rect">
            <a:avLst/>
          </a:prstGeom>
          <a:noFill/>
          <a:ln w="539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A3419094-B63C-4D47-913B-A7DFDA95B9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2390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8052"/>
                                        </p:tgtEl>
                                        <p:attrNameLst>
                                          <p:attrName>style.visibility</p:attrName>
                                        </p:attrNameLst>
                                      </p:cBhvr>
                                      <p:to>
                                        <p:strVal val="visible"/>
                                      </p:to>
                                    </p:set>
                                    <p:anim calcmode="lin" valueType="num">
                                      <p:cBhvr additive="base">
                                        <p:cTn id="7" dur="500" fill="hold"/>
                                        <p:tgtEl>
                                          <p:spTgt spid="258052"/>
                                        </p:tgtEl>
                                        <p:attrNameLst>
                                          <p:attrName>ppt_x</p:attrName>
                                        </p:attrNameLst>
                                      </p:cBhvr>
                                      <p:tavLst>
                                        <p:tav tm="0">
                                          <p:val>
                                            <p:strVal val="#ppt_x"/>
                                          </p:val>
                                        </p:tav>
                                        <p:tav tm="100000">
                                          <p:val>
                                            <p:strVal val="#ppt_x"/>
                                          </p:val>
                                        </p:tav>
                                      </p:tavLst>
                                    </p:anim>
                                    <p:anim calcmode="lin" valueType="num">
                                      <p:cBhvr additive="base">
                                        <p:cTn id="8" dur="500" fill="hold"/>
                                        <p:tgtEl>
                                          <p:spTgt spid="25805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58051"/>
                                        </p:tgtEl>
                                        <p:attrNameLst>
                                          <p:attrName>style.visibility</p:attrName>
                                        </p:attrNameLst>
                                      </p:cBhvr>
                                      <p:to>
                                        <p:strVal val="visible"/>
                                      </p:to>
                                    </p:set>
                                    <p:anim calcmode="lin" valueType="num">
                                      <p:cBhvr additive="base">
                                        <p:cTn id="12" dur="500" fill="hold"/>
                                        <p:tgtEl>
                                          <p:spTgt spid="258051"/>
                                        </p:tgtEl>
                                        <p:attrNameLst>
                                          <p:attrName>ppt_x</p:attrName>
                                        </p:attrNameLst>
                                      </p:cBhvr>
                                      <p:tavLst>
                                        <p:tav tm="0">
                                          <p:val>
                                            <p:strVal val="#ppt_x"/>
                                          </p:val>
                                        </p:tav>
                                        <p:tav tm="100000">
                                          <p:val>
                                            <p:strVal val="#ppt_x"/>
                                          </p:val>
                                        </p:tav>
                                      </p:tavLst>
                                    </p:anim>
                                    <p:anim calcmode="lin" valueType="num">
                                      <p:cBhvr additive="base">
                                        <p:cTn id="13" dur="500" fill="hold"/>
                                        <p:tgtEl>
                                          <p:spTgt spid="258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body" idx="1"/>
          </p:nvPr>
        </p:nvSpPr>
        <p:spPr/>
        <p:txBody>
          <a:bodyPr/>
          <a:lstStyle/>
          <a:p>
            <a:pPr algn="ctr" eaLnBrk="1" hangingPunct="1"/>
            <a:endParaRPr lang="fa-IR"/>
          </a:p>
          <a:p>
            <a:pPr algn="ctr" eaLnBrk="1" hangingPunct="1"/>
            <a:endParaRPr lang="fa-IR"/>
          </a:p>
          <a:p>
            <a:pPr algn="ctr" eaLnBrk="1" hangingPunct="1"/>
            <a:endParaRPr lang="fa-IR"/>
          </a:p>
          <a:p>
            <a:pPr eaLnBrk="1" hangingPunct="1"/>
            <a:endParaRPr lang="en-US"/>
          </a:p>
        </p:txBody>
      </p:sp>
      <p:sp>
        <p:nvSpPr>
          <p:cNvPr id="259075" name="Text Box 3"/>
          <p:cNvSpPr txBox="1">
            <a:spLocks noChangeArrowheads="1"/>
          </p:cNvSpPr>
          <p:nvPr/>
        </p:nvSpPr>
        <p:spPr bwMode="auto">
          <a:xfrm>
            <a:off x="1703512" y="1188131"/>
            <a:ext cx="8610600" cy="5713413"/>
          </a:xfrm>
          <a:prstGeom prst="rect">
            <a:avLst/>
          </a:prstGeom>
          <a:noFill/>
          <a:ln w="9525" algn="ctr">
            <a:noFill/>
            <a:miter lim="800000"/>
            <a:headEnd/>
            <a:tailEnd/>
          </a:ln>
          <a:effectLst/>
        </p:spPr>
        <p:txBody>
          <a:bodyPr>
            <a:spAutoFit/>
          </a:bodyPr>
          <a:lstStyle/>
          <a:p>
            <a:pPr marL="0" marR="0" lvl="0" indent="0" algn="ctr" defTabSz="914400" rtl="1" eaLnBrk="1" fontAlgn="auto" latinLnBrk="0" hangingPunct="1">
              <a:lnSpc>
                <a:spcPct val="100000"/>
              </a:lnSpc>
              <a:spcBef>
                <a:spcPct val="20000"/>
              </a:spcBef>
              <a:spcAft>
                <a:spcPts val="0"/>
              </a:spcAft>
              <a:buClr>
                <a:srgbClr val="CC9900"/>
              </a:buClr>
              <a:buSzPct val="180000"/>
              <a:buFontTx/>
              <a:buNone/>
              <a:tabLst/>
              <a:defRPr/>
            </a:pP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 آيا آماده ايم نابرابري را در بهره مندي</a:t>
            </a:r>
          </a:p>
          <a:p>
            <a:pPr marL="0" marR="0" lvl="0" indent="0" algn="ctr" defTabSz="914400" rtl="0" eaLnBrk="1" fontAlgn="auto" latinLnBrk="0" hangingPunct="1">
              <a:lnSpc>
                <a:spcPct val="100000"/>
              </a:lnSpc>
              <a:spcBef>
                <a:spcPct val="20000"/>
              </a:spcBef>
              <a:spcAft>
                <a:spcPts val="0"/>
              </a:spcAft>
              <a:buClr>
                <a:srgbClr val="CC9900"/>
              </a:buClr>
              <a:buSzPct val="180000"/>
              <a:buFontTx/>
              <a:buNone/>
              <a:tabLst/>
              <a:defRPr/>
            </a:pP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       از </a:t>
            </a:r>
            <a:r>
              <a:rPr kumimoji="0" lang="fa-IR" sz="3800" b="0" i="0" u="none" strike="noStrike" kern="1200" cap="none" spc="0" normalizeH="0" baseline="0" noProof="0" dirty="0">
                <a:ln>
                  <a:noFill/>
                </a:ln>
                <a:solidFill>
                  <a:srgbClr val="FF0000"/>
                </a:solidFill>
                <a:effectLst/>
                <a:uLnTx/>
                <a:uFillTx/>
                <a:latin typeface="Arial" pitchFamily="34" charset="0"/>
                <a:ea typeface="+mn-ea"/>
                <a:cs typeface="B Mitra" pitchFamily="2" charset="-78"/>
              </a:rPr>
              <a:t>دفاع ملّي</a:t>
            </a:r>
            <a:r>
              <a:rPr kumimoji="0" lang="fa-IR" sz="3800" b="0" i="0" u="none" strike="noStrike" kern="1200" cap="none" spc="0" normalizeH="0" baseline="0" noProof="0" dirty="0">
                <a:ln>
                  <a:noFill/>
                </a:ln>
                <a:solidFill>
                  <a:srgbClr val="FFFF00"/>
                </a:solidFill>
                <a:effectLst/>
                <a:uLnTx/>
                <a:uFillTx/>
                <a:latin typeface="Arial" pitchFamily="34" charset="0"/>
                <a:ea typeface="+mn-ea"/>
                <a:cs typeface="B Mitra" pitchFamily="2" charset="-78"/>
              </a:rPr>
              <a:t> </a:t>
            </a: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هم بپذيريم؟</a:t>
            </a:r>
          </a:p>
          <a:p>
            <a:pPr marL="0" marR="0" lvl="0" indent="0" algn="ctr" defTabSz="914400" rtl="1" eaLnBrk="1" fontAlgn="auto" latinLnBrk="0" hangingPunct="1">
              <a:lnSpc>
                <a:spcPct val="100000"/>
              </a:lnSpc>
              <a:spcBef>
                <a:spcPct val="20000"/>
              </a:spcBef>
              <a:spcAft>
                <a:spcPts val="0"/>
              </a:spcAft>
              <a:buClr>
                <a:srgbClr val="CC9900"/>
              </a:buClr>
              <a:buSzPct val="180000"/>
              <a:buFontTx/>
              <a:buNone/>
              <a:tabLst/>
              <a:defRPr/>
            </a:pP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 آيا آماده ايم نابرابري را در بهره مندي</a:t>
            </a:r>
          </a:p>
          <a:p>
            <a:pPr marL="0" marR="0" lvl="0" indent="0" algn="ctr" defTabSz="914400" rtl="0" eaLnBrk="1" fontAlgn="auto" latinLnBrk="0" hangingPunct="1">
              <a:lnSpc>
                <a:spcPct val="100000"/>
              </a:lnSpc>
              <a:spcBef>
                <a:spcPct val="20000"/>
              </a:spcBef>
              <a:spcAft>
                <a:spcPts val="0"/>
              </a:spcAft>
              <a:buClr>
                <a:srgbClr val="CC9900"/>
              </a:buClr>
              <a:buSzPct val="180000"/>
              <a:buFontTx/>
              <a:buNone/>
              <a:tabLst/>
              <a:defRPr/>
            </a:pP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   از </a:t>
            </a:r>
            <a:r>
              <a:rPr kumimoji="0" lang="fa-IR" sz="3800" b="0" i="0" u="none" strike="noStrike" kern="1200" cap="none" spc="0" normalizeH="0" baseline="0" noProof="0" dirty="0">
                <a:ln>
                  <a:noFill/>
                </a:ln>
                <a:solidFill>
                  <a:srgbClr val="FF0000"/>
                </a:solidFill>
                <a:effectLst/>
                <a:uLnTx/>
                <a:uFillTx/>
                <a:latin typeface="Arial" pitchFamily="34" charset="0"/>
                <a:ea typeface="+mn-ea"/>
                <a:cs typeface="B Mitra" pitchFamily="2" charset="-78"/>
              </a:rPr>
              <a:t>امنيت</a:t>
            </a:r>
            <a:r>
              <a:rPr kumimoji="0" lang="fa-IR" sz="3800" b="0" i="0" u="none" strike="noStrike" kern="1200" cap="none" spc="0" normalizeH="0" baseline="0" noProof="0" dirty="0">
                <a:ln>
                  <a:noFill/>
                </a:ln>
                <a:solidFill>
                  <a:srgbClr val="FFFF00"/>
                </a:solidFill>
                <a:effectLst/>
                <a:uLnTx/>
                <a:uFillTx/>
                <a:latin typeface="Arial" pitchFamily="34" charset="0"/>
                <a:ea typeface="+mn-ea"/>
                <a:cs typeface="B Mitra" pitchFamily="2" charset="-78"/>
              </a:rPr>
              <a:t> </a:t>
            </a: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هم بپذيريم؟</a:t>
            </a:r>
          </a:p>
          <a:p>
            <a:pPr marL="0" marR="0" lvl="0" indent="0" algn="ctr" defTabSz="914400" rtl="1" eaLnBrk="1" fontAlgn="auto" latinLnBrk="0" hangingPunct="1">
              <a:lnSpc>
                <a:spcPct val="100000"/>
              </a:lnSpc>
              <a:spcBef>
                <a:spcPct val="20000"/>
              </a:spcBef>
              <a:spcAft>
                <a:spcPts val="0"/>
              </a:spcAft>
              <a:buClr>
                <a:srgbClr val="CC9900"/>
              </a:buClr>
              <a:buSzPct val="180000"/>
              <a:buFontTx/>
              <a:buNone/>
              <a:tabLst/>
              <a:defRPr/>
            </a:pP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 آيا آماده ايم نابرابري را در بهره مندي</a:t>
            </a:r>
          </a:p>
          <a:p>
            <a:pPr marL="0" marR="0" lvl="0" indent="0" algn="ctr" defTabSz="914400" rtl="0" eaLnBrk="1" fontAlgn="auto" latinLnBrk="0" hangingPunct="1">
              <a:lnSpc>
                <a:spcPct val="100000"/>
              </a:lnSpc>
              <a:spcBef>
                <a:spcPct val="20000"/>
              </a:spcBef>
              <a:spcAft>
                <a:spcPts val="0"/>
              </a:spcAft>
              <a:buClr>
                <a:srgbClr val="CC9900"/>
              </a:buClr>
              <a:buSzPct val="180000"/>
              <a:buFontTx/>
              <a:buNone/>
              <a:tabLst/>
              <a:defRPr/>
            </a:pP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از </a:t>
            </a:r>
            <a:r>
              <a:rPr kumimoji="0" lang="fa-IR" sz="3800" b="0" i="0" u="none" strike="noStrike" kern="1200" cap="none" spc="0" normalizeH="0" baseline="0" noProof="0" dirty="0">
                <a:ln>
                  <a:noFill/>
                </a:ln>
                <a:solidFill>
                  <a:srgbClr val="FF0000"/>
                </a:solidFill>
                <a:effectLst/>
                <a:uLnTx/>
                <a:uFillTx/>
                <a:latin typeface="Arial" pitchFamily="34" charset="0"/>
                <a:ea typeface="+mn-ea"/>
                <a:cs typeface="B Mitra" pitchFamily="2" charset="-78"/>
              </a:rPr>
              <a:t>هواي سالم</a:t>
            </a:r>
            <a:r>
              <a:rPr kumimoji="0" lang="fa-IR" sz="3800" b="0" i="0" u="none" strike="noStrike" kern="1200" cap="none" spc="0" normalizeH="0" baseline="0" noProof="0" dirty="0">
                <a:ln>
                  <a:noFill/>
                </a:ln>
                <a:solidFill>
                  <a:srgbClr val="FFFF00"/>
                </a:solidFill>
                <a:effectLst/>
                <a:uLnTx/>
                <a:uFillTx/>
                <a:latin typeface="Arial" pitchFamily="34" charset="0"/>
                <a:ea typeface="+mn-ea"/>
                <a:cs typeface="B Mitra" pitchFamily="2" charset="-78"/>
              </a:rPr>
              <a:t> </a:t>
            </a:r>
            <a:r>
              <a:rPr kumimoji="0" lang="fa-IR" sz="38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هم بپذيريم؟</a:t>
            </a:r>
          </a:p>
          <a:p>
            <a:pPr marL="0" marR="0" lvl="0" indent="0" algn="ctr" defTabSz="914400" rtl="0" eaLnBrk="1" fontAlgn="auto" latinLnBrk="0" hangingPunct="1">
              <a:lnSpc>
                <a:spcPct val="100000"/>
              </a:lnSpc>
              <a:spcBef>
                <a:spcPct val="20000"/>
              </a:spcBef>
              <a:spcAft>
                <a:spcPts val="0"/>
              </a:spcAft>
              <a:buClr>
                <a:srgbClr val="CC9900"/>
              </a:buClr>
              <a:buSzPct val="180000"/>
              <a:buFontTx/>
              <a:buNone/>
              <a:tabLst/>
              <a:defRPr/>
            </a:pPr>
            <a:endParaRPr kumimoji="0" lang="fa-IR" sz="3800" b="0" i="0" u="none" strike="noStrike" kern="1200" cap="none" spc="0" normalizeH="0" baseline="0" noProof="0" dirty="0">
              <a:ln>
                <a:noFill/>
              </a:ln>
              <a:solidFill>
                <a:srgbClr val="FFFF00"/>
              </a:solidFill>
              <a:effectLst/>
              <a:uLnTx/>
              <a:uFillTx/>
              <a:latin typeface="Arial" pitchFamily="34" charset="0"/>
              <a:ea typeface="+mn-ea"/>
              <a:cs typeface="B Mitra" pitchFamily="2" charset="-78"/>
            </a:endParaRPr>
          </a:p>
          <a:p>
            <a:pPr marL="0" marR="0" lvl="0" indent="0" algn="ctr" defTabSz="914400" rtl="0" eaLnBrk="1" fontAlgn="auto" latinLnBrk="0" hangingPunct="1">
              <a:lnSpc>
                <a:spcPct val="100000"/>
              </a:lnSpc>
              <a:spcBef>
                <a:spcPct val="50000"/>
              </a:spcBef>
              <a:spcAft>
                <a:spcPts val="0"/>
              </a:spcAft>
              <a:buClr>
                <a:srgbClr val="CC9900"/>
              </a:buClr>
              <a:buSzPct val="180000"/>
              <a:buFontTx/>
              <a:buNone/>
              <a:tabLst/>
              <a:defRPr/>
            </a:pPr>
            <a:endParaRPr kumimoji="0" lang="en-US" sz="3800" b="0" i="0" u="none" strike="noStrike" kern="1200" cap="none" spc="0" normalizeH="0" baseline="0" noProof="0" dirty="0">
              <a:ln>
                <a:noFill/>
              </a:ln>
              <a:solidFill>
                <a:srgbClr val="FFFF00"/>
              </a:solidFill>
              <a:effectLst/>
              <a:uLnTx/>
              <a:uFillTx/>
              <a:latin typeface="Arial" pitchFamily="34" charset="0"/>
              <a:ea typeface="+mn-ea"/>
              <a:cs typeface="B Mitra" pitchFamily="2" charset="-78"/>
            </a:endParaRPr>
          </a:p>
        </p:txBody>
      </p:sp>
      <p:sp>
        <p:nvSpPr>
          <p:cNvPr id="3" name="Rectangle 2"/>
          <p:cNvSpPr/>
          <p:nvPr/>
        </p:nvSpPr>
        <p:spPr>
          <a:xfrm>
            <a:off x="1524000" y="18129"/>
            <a:ext cx="914400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7200" b="0" i="0" u="none" strike="noStrike" kern="1200" cap="none" spc="0" normalizeH="0" baseline="0" noProof="0" dirty="0">
                <a:ln>
                  <a:noFill/>
                </a:ln>
                <a:solidFill>
                  <a:prstClr val="black"/>
                </a:solidFill>
                <a:effectLst/>
                <a:uLnTx/>
                <a:uFillTx/>
                <a:latin typeface="Tahoma" pitchFamily="34" charset="0"/>
                <a:ea typeface="+mn-ea"/>
                <a:cs typeface="B Mitra" pitchFamily="2" charset="-78"/>
              </a:rPr>
              <a:t>نابرابری و بی عدالتی</a:t>
            </a:r>
            <a:endParaRPr kumimoji="0" lang="fa-IR" sz="1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1E974E1D-8A1B-40E9-95EA-645CD9674A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50664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9075">
                                            <p:txEl>
                                              <p:pRg st="0" end="0"/>
                                            </p:txEl>
                                          </p:spTgt>
                                        </p:tgtEl>
                                        <p:attrNameLst>
                                          <p:attrName>style.visibility</p:attrName>
                                        </p:attrNameLst>
                                      </p:cBhvr>
                                      <p:to>
                                        <p:strVal val="visible"/>
                                      </p:to>
                                    </p:set>
                                    <p:anim calcmode="lin" valueType="num">
                                      <p:cBhvr additive="base">
                                        <p:cTn id="7" dur="500" fill="hold"/>
                                        <p:tgtEl>
                                          <p:spTgt spid="259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907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9075">
                                            <p:txEl>
                                              <p:pRg st="1" end="1"/>
                                            </p:txEl>
                                          </p:spTgt>
                                        </p:tgtEl>
                                        <p:attrNameLst>
                                          <p:attrName>style.visibility</p:attrName>
                                        </p:attrNameLst>
                                      </p:cBhvr>
                                      <p:to>
                                        <p:strVal val="visible"/>
                                      </p:to>
                                    </p:set>
                                    <p:anim calcmode="lin" valueType="num">
                                      <p:cBhvr additive="base">
                                        <p:cTn id="11" dur="500" fill="hold"/>
                                        <p:tgtEl>
                                          <p:spTgt spid="25907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5907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9075">
                                            <p:txEl>
                                              <p:pRg st="2" end="2"/>
                                            </p:txEl>
                                          </p:spTgt>
                                        </p:tgtEl>
                                        <p:attrNameLst>
                                          <p:attrName>style.visibility</p:attrName>
                                        </p:attrNameLst>
                                      </p:cBhvr>
                                      <p:to>
                                        <p:strVal val="visible"/>
                                      </p:to>
                                    </p:set>
                                    <p:anim calcmode="lin" valueType="num">
                                      <p:cBhvr additive="base">
                                        <p:cTn id="15" dur="500" fill="hold"/>
                                        <p:tgtEl>
                                          <p:spTgt spid="25907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5907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59075">
                                            <p:txEl>
                                              <p:pRg st="3" end="3"/>
                                            </p:txEl>
                                          </p:spTgt>
                                        </p:tgtEl>
                                        <p:attrNameLst>
                                          <p:attrName>style.visibility</p:attrName>
                                        </p:attrNameLst>
                                      </p:cBhvr>
                                      <p:to>
                                        <p:strVal val="visible"/>
                                      </p:to>
                                    </p:set>
                                    <p:anim calcmode="lin" valueType="num">
                                      <p:cBhvr additive="base">
                                        <p:cTn id="19" dur="500" fill="hold"/>
                                        <p:tgtEl>
                                          <p:spTgt spid="25907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9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nodeType="clickEffect">
                                  <p:stCondLst>
                                    <p:cond delay="0"/>
                                  </p:stCondLst>
                                  <p:childTnLst>
                                    <p:set>
                                      <p:cBhvr>
                                        <p:cTn id="24" dur="1" fill="hold">
                                          <p:stCondLst>
                                            <p:cond delay="0"/>
                                          </p:stCondLst>
                                        </p:cTn>
                                        <p:tgtEl>
                                          <p:spTgt spid="259075">
                                            <p:txEl>
                                              <p:pRg st="4" end="4"/>
                                            </p:txEl>
                                          </p:spTgt>
                                        </p:tgtEl>
                                        <p:attrNameLst>
                                          <p:attrName>style.visibility</p:attrName>
                                        </p:attrNameLst>
                                      </p:cBhvr>
                                      <p:to>
                                        <p:strVal val="visible"/>
                                      </p:to>
                                    </p:set>
                                    <p:animEffect transition="in" filter="slide(fromBottom)">
                                      <p:cBhvr>
                                        <p:cTn id="25" dur="500"/>
                                        <p:tgtEl>
                                          <p:spTgt spid="259075">
                                            <p:txEl>
                                              <p:pRg st="4" end="4"/>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259075">
                                            <p:txEl>
                                              <p:pRg st="5" end="5"/>
                                            </p:txEl>
                                          </p:spTgt>
                                        </p:tgtEl>
                                        <p:attrNameLst>
                                          <p:attrName>style.visibility</p:attrName>
                                        </p:attrNameLst>
                                      </p:cBhvr>
                                      <p:to>
                                        <p:strVal val="visible"/>
                                      </p:to>
                                    </p:set>
                                    <p:animEffect transition="in" filter="slide(fromBottom)">
                                      <p:cBhvr>
                                        <p:cTn id="28" dur="500"/>
                                        <p:tgtEl>
                                          <p:spTgt spid="259075">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xit" presetSubtype="4" fill="hold" nodeType="clickEffect">
                                  <p:stCondLst>
                                    <p:cond delay="0"/>
                                  </p:stCondLst>
                                  <p:childTnLst>
                                    <p:anim calcmode="lin" valueType="num">
                                      <p:cBhvr additive="base">
                                        <p:cTn id="32" dur="500"/>
                                        <p:tgtEl>
                                          <p:spTgt spid="259075">
                                            <p:txEl>
                                              <p:pRg st="0" end="0"/>
                                            </p:txEl>
                                          </p:spTgt>
                                        </p:tgtEl>
                                        <p:attrNameLst>
                                          <p:attrName>ppt_x</p:attrName>
                                        </p:attrNameLst>
                                      </p:cBhvr>
                                      <p:tavLst>
                                        <p:tav tm="0">
                                          <p:val>
                                            <p:strVal val="ppt_x"/>
                                          </p:val>
                                        </p:tav>
                                        <p:tav tm="100000">
                                          <p:val>
                                            <p:strVal val="ppt_x"/>
                                          </p:val>
                                        </p:tav>
                                      </p:tavLst>
                                    </p:anim>
                                    <p:anim calcmode="lin" valueType="num">
                                      <p:cBhvr additive="base">
                                        <p:cTn id="33" dur="500"/>
                                        <p:tgtEl>
                                          <p:spTgt spid="259075">
                                            <p:txEl>
                                              <p:pRg st="0" end="0"/>
                                            </p:txEl>
                                          </p:spTgt>
                                        </p:tgtEl>
                                        <p:attrNameLst>
                                          <p:attrName>ppt_y</p:attrName>
                                        </p:attrNameLst>
                                      </p:cBhvr>
                                      <p:tavLst>
                                        <p:tav tm="0">
                                          <p:val>
                                            <p:strVal val="ppt_y"/>
                                          </p:val>
                                        </p:tav>
                                        <p:tav tm="100000">
                                          <p:val>
                                            <p:strVal val="1+ppt_h/2"/>
                                          </p:val>
                                        </p:tav>
                                      </p:tavLst>
                                    </p:anim>
                                    <p:set>
                                      <p:cBhvr>
                                        <p:cTn id="34" dur="1" fill="hold">
                                          <p:stCondLst>
                                            <p:cond delay="499"/>
                                          </p:stCondLst>
                                        </p:cTn>
                                        <p:tgtEl>
                                          <p:spTgt spid="259075">
                                            <p:txEl>
                                              <p:pRg st="0" end="0"/>
                                            </p:txEl>
                                          </p:spTgt>
                                        </p:tgtEl>
                                        <p:attrNameLst>
                                          <p:attrName>style.visibility</p:attrName>
                                        </p:attrNameLst>
                                      </p:cBhvr>
                                      <p:to>
                                        <p:strVal val="hidden"/>
                                      </p:to>
                                    </p:set>
                                  </p:childTnLst>
                                </p:cTn>
                              </p:par>
                              <p:par>
                                <p:cTn id="35" presetID="2" presetClass="exit" presetSubtype="4" fill="hold" nodeType="withEffect">
                                  <p:stCondLst>
                                    <p:cond delay="0"/>
                                  </p:stCondLst>
                                  <p:childTnLst>
                                    <p:anim calcmode="lin" valueType="num">
                                      <p:cBhvr additive="base">
                                        <p:cTn id="36" dur="500"/>
                                        <p:tgtEl>
                                          <p:spTgt spid="259075">
                                            <p:txEl>
                                              <p:pRg st="1" end="1"/>
                                            </p:txEl>
                                          </p:spTgt>
                                        </p:tgtEl>
                                        <p:attrNameLst>
                                          <p:attrName>ppt_x</p:attrName>
                                        </p:attrNameLst>
                                      </p:cBhvr>
                                      <p:tavLst>
                                        <p:tav tm="0">
                                          <p:val>
                                            <p:strVal val="ppt_x"/>
                                          </p:val>
                                        </p:tav>
                                        <p:tav tm="100000">
                                          <p:val>
                                            <p:strVal val="ppt_x"/>
                                          </p:val>
                                        </p:tav>
                                      </p:tavLst>
                                    </p:anim>
                                    <p:anim calcmode="lin" valueType="num">
                                      <p:cBhvr additive="base">
                                        <p:cTn id="37" dur="500"/>
                                        <p:tgtEl>
                                          <p:spTgt spid="259075">
                                            <p:txEl>
                                              <p:pRg st="1" end="1"/>
                                            </p:txEl>
                                          </p:spTgt>
                                        </p:tgtEl>
                                        <p:attrNameLst>
                                          <p:attrName>ppt_y</p:attrName>
                                        </p:attrNameLst>
                                      </p:cBhvr>
                                      <p:tavLst>
                                        <p:tav tm="0">
                                          <p:val>
                                            <p:strVal val="ppt_y"/>
                                          </p:val>
                                        </p:tav>
                                        <p:tav tm="100000">
                                          <p:val>
                                            <p:strVal val="1+ppt_h/2"/>
                                          </p:val>
                                        </p:tav>
                                      </p:tavLst>
                                    </p:anim>
                                    <p:set>
                                      <p:cBhvr>
                                        <p:cTn id="38" dur="1" fill="hold">
                                          <p:stCondLst>
                                            <p:cond delay="499"/>
                                          </p:stCondLst>
                                        </p:cTn>
                                        <p:tgtEl>
                                          <p:spTgt spid="259075">
                                            <p:txEl>
                                              <p:pRg st="1" end="1"/>
                                            </p:txEl>
                                          </p:spTgt>
                                        </p:tgtEl>
                                        <p:attrNameLst>
                                          <p:attrName>style.visibility</p:attrName>
                                        </p:attrNameLst>
                                      </p:cBhvr>
                                      <p:to>
                                        <p:strVal val="hidden"/>
                                      </p:to>
                                    </p:set>
                                  </p:childTnLst>
                                </p:cTn>
                              </p:par>
                              <p:par>
                                <p:cTn id="39" presetID="2" presetClass="exit" presetSubtype="4" fill="hold" nodeType="withEffect">
                                  <p:stCondLst>
                                    <p:cond delay="0"/>
                                  </p:stCondLst>
                                  <p:childTnLst>
                                    <p:anim calcmode="lin" valueType="num">
                                      <p:cBhvr additive="base">
                                        <p:cTn id="40" dur="500"/>
                                        <p:tgtEl>
                                          <p:spTgt spid="259075">
                                            <p:txEl>
                                              <p:pRg st="2" end="2"/>
                                            </p:txEl>
                                          </p:spTgt>
                                        </p:tgtEl>
                                        <p:attrNameLst>
                                          <p:attrName>ppt_x</p:attrName>
                                        </p:attrNameLst>
                                      </p:cBhvr>
                                      <p:tavLst>
                                        <p:tav tm="0">
                                          <p:val>
                                            <p:strVal val="ppt_x"/>
                                          </p:val>
                                        </p:tav>
                                        <p:tav tm="100000">
                                          <p:val>
                                            <p:strVal val="ppt_x"/>
                                          </p:val>
                                        </p:tav>
                                      </p:tavLst>
                                    </p:anim>
                                    <p:anim calcmode="lin" valueType="num">
                                      <p:cBhvr additive="base">
                                        <p:cTn id="41" dur="500"/>
                                        <p:tgtEl>
                                          <p:spTgt spid="259075">
                                            <p:txEl>
                                              <p:pRg st="2" end="2"/>
                                            </p:txEl>
                                          </p:spTgt>
                                        </p:tgtEl>
                                        <p:attrNameLst>
                                          <p:attrName>ppt_y</p:attrName>
                                        </p:attrNameLst>
                                      </p:cBhvr>
                                      <p:tavLst>
                                        <p:tav tm="0">
                                          <p:val>
                                            <p:strVal val="ppt_y"/>
                                          </p:val>
                                        </p:tav>
                                        <p:tav tm="100000">
                                          <p:val>
                                            <p:strVal val="1+ppt_h/2"/>
                                          </p:val>
                                        </p:tav>
                                      </p:tavLst>
                                    </p:anim>
                                    <p:set>
                                      <p:cBhvr>
                                        <p:cTn id="42" dur="1" fill="hold">
                                          <p:stCondLst>
                                            <p:cond delay="499"/>
                                          </p:stCondLst>
                                        </p:cTn>
                                        <p:tgtEl>
                                          <p:spTgt spid="259075">
                                            <p:txEl>
                                              <p:pRg st="2" end="2"/>
                                            </p:txEl>
                                          </p:spTgt>
                                        </p:tgtEl>
                                        <p:attrNameLst>
                                          <p:attrName>style.visibility</p:attrName>
                                        </p:attrNameLst>
                                      </p:cBhvr>
                                      <p:to>
                                        <p:strVal val="hidden"/>
                                      </p:to>
                                    </p:set>
                                  </p:childTnLst>
                                </p:cTn>
                              </p:par>
                              <p:par>
                                <p:cTn id="43" presetID="2" presetClass="exit" presetSubtype="4" fill="hold" nodeType="withEffect">
                                  <p:stCondLst>
                                    <p:cond delay="0"/>
                                  </p:stCondLst>
                                  <p:childTnLst>
                                    <p:anim calcmode="lin" valueType="num">
                                      <p:cBhvr additive="base">
                                        <p:cTn id="44" dur="500"/>
                                        <p:tgtEl>
                                          <p:spTgt spid="259075">
                                            <p:txEl>
                                              <p:pRg st="3" end="3"/>
                                            </p:txEl>
                                          </p:spTgt>
                                        </p:tgtEl>
                                        <p:attrNameLst>
                                          <p:attrName>ppt_x</p:attrName>
                                        </p:attrNameLst>
                                      </p:cBhvr>
                                      <p:tavLst>
                                        <p:tav tm="0">
                                          <p:val>
                                            <p:strVal val="ppt_x"/>
                                          </p:val>
                                        </p:tav>
                                        <p:tav tm="100000">
                                          <p:val>
                                            <p:strVal val="ppt_x"/>
                                          </p:val>
                                        </p:tav>
                                      </p:tavLst>
                                    </p:anim>
                                    <p:anim calcmode="lin" valueType="num">
                                      <p:cBhvr additive="base">
                                        <p:cTn id="45" dur="500"/>
                                        <p:tgtEl>
                                          <p:spTgt spid="259075">
                                            <p:txEl>
                                              <p:pRg st="3" end="3"/>
                                            </p:txEl>
                                          </p:spTgt>
                                        </p:tgtEl>
                                        <p:attrNameLst>
                                          <p:attrName>ppt_y</p:attrName>
                                        </p:attrNameLst>
                                      </p:cBhvr>
                                      <p:tavLst>
                                        <p:tav tm="0">
                                          <p:val>
                                            <p:strVal val="ppt_y"/>
                                          </p:val>
                                        </p:tav>
                                        <p:tav tm="100000">
                                          <p:val>
                                            <p:strVal val="1+ppt_h/2"/>
                                          </p:val>
                                        </p:tav>
                                      </p:tavLst>
                                    </p:anim>
                                    <p:set>
                                      <p:cBhvr>
                                        <p:cTn id="46" dur="1" fill="hold">
                                          <p:stCondLst>
                                            <p:cond delay="499"/>
                                          </p:stCondLst>
                                        </p:cTn>
                                        <p:tgtEl>
                                          <p:spTgt spid="259075">
                                            <p:txEl>
                                              <p:pRg st="3" end="3"/>
                                            </p:txEl>
                                          </p:spTgt>
                                        </p:tgtEl>
                                        <p:attrNameLst>
                                          <p:attrName>style.visibility</p:attrName>
                                        </p:attrNameLst>
                                      </p:cBhvr>
                                      <p:to>
                                        <p:strVal val="hidden"/>
                                      </p:to>
                                    </p:set>
                                  </p:childTnLst>
                                </p:cTn>
                              </p:par>
                              <p:par>
                                <p:cTn id="47" presetID="2" presetClass="exit" presetSubtype="4" fill="hold" nodeType="withEffect">
                                  <p:stCondLst>
                                    <p:cond delay="0"/>
                                  </p:stCondLst>
                                  <p:childTnLst>
                                    <p:anim calcmode="lin" valueType="num">
                                      <p:cBhvr additive="base">
                                        <p:cTn id="48" dur="500"/>
                                        <p:tgtEl>
                                          <p:spTgt spid="259075">
                                            <p:txEl>
                                              <p:pRg st="4" end="4"/>
                                            </p:txEl>
                                          </p:spTgt>
                                        </p:tgtEl>
                                        <p:attrNameLst>
                                          <p:attrName>ppt_x</p:attrName>
                                        </p:attrNameLst>
                                      </p:cBhvr>
                                      <p:tavLst>
                                        <p:tav tm="0">
                                          <p:val>
                                            <p:strVal val="ppt_x"/>
                                          </p:val>
                                        </p:tav>
                                        <p:tav tm="100000">
                                          <p:val>
                                            <p:strVal val="ppt_x"/>
                                          </p:val>
                                        </p:tav>
                                      </p:tavLst>
                                    </p:anim>
                                    <p:anim calcmode="lin" valueType="num">
                                      <p:cBhvr additive="base">
                                        <p:cTn id="49" dur="500"/>
                                        <p:tgtEl>
                                          <p:spTgt spid="259075">
                                            <p:txEl>
                                              <p:pRg st="4" end="4"/>
                                            </p:txEl>
                                          </p:spTgt>
                                        </p:tgtEl>
                                        <p:attrNameLst>
                                          <p:attrName>ppt_y</p:attrName>
                                        </p:attrNameLst>
                                      </p:cBhvr>
                                      <p:tavLst>
                                        <p:tav tm="0">
                                          <p:val>
                                            <p:strVal val="ppt_y"/>
                                          </p:val>
                                        </p:tav>
                                        <p:tav tm="100000">
                                          <p:val>
                                            <p:strVal val="1+ppt_h/2"/>
                                          </p:val>
                                        </p:tav>
                                      </p:tavLst>
                                    </p:anim>
                                    <p:set>
                                      <p:cBhvr>
                                        <p:cTn id="50" dur="1" fill="hold">
                                          <p:stCondLst>
                                            <p:cond delay="499"/>
                                          </p:stCondLst>
                                        </p:cTn>
                                        <p:tgtEl>
                                          <p:spTgt spid="259075">
                                            <p:txEl>
                                              <p:pRg st="4" end="4"/>
                                            </p:txEl>
                                          </p:spTgt>
                                        </p:tgtEl>
                                        <p:attrNameLst>
                                          <p:attrName>style.visibility</p:attrName>
                                        </p:attrNameLst>
                                      </p:cBhvr>
                                      <p:to>
                                        <p:strVal val="hidden"/>
                                      </p:to>
                                    </p:set>
                                  </p:childTnLst>
                                </p:cTn>
                              </p:par>
                              <p:par>
                                <p:cTn id="51" presetID="2" presetClass="exit" presetSubtype="4" fill="hold" nodeType="withEffect">
                                  <p:stCondLst>
                                    <p:cond delay="0"/>
                                  </p:stCondLst>
                                  <p:childTnLst>
                                    <p:anim calcmode="lin" valueType="num">
                                      <p:cBhvr additive="base">
                                        <p:cTn id="52" dur="500"/>
                                        <p:tgtEl>
                                          <p:spTgt spid="259075">
                                            <p:txEl>
                                              <p:pRg st="5" end="5"/>
                                            </p:txEl>
                                          </p:spTgt>
                                        </p:tgtEl>
                                        <p:attrNameLst>
                                          <p:attrName>ppt_x</p:attrName>
                                        </p:attrNameLst>
                                      </p:cBhvr>
                                      <p:tavLst>
                                        <p:tav tm="0">
                                          <p:val>
                                            <p:strVal val="ppt_x"/>
                                          </p:val>
                                        </p:tav>
                                        <p:tav tm="100000">
                                          <p:val>
                                            <p:strVal val="ppt_x"/>
                                          </p:val>
                                        </p:tav>
                                      </p:tavLst>
                                    </p:anim>
                                    <p:anim calcmode="lin" valueType="num">
                                      <p:cBhvr additive="base">
                                        <p:cTn id="53" dur="500"/>
                                        <p:tgtEl>
                                          <p:spTgt spid="259075">
                                            <p:txEl>
                                              <p:pRg st="5" end="5"/>
                                            </p:txEl>
                                          </p:spTgt>
                                        </p:tgtEl>
                                        <p:attrNameLst>
                                          <p:attrName>ppt_y</p:attrName>
                                        </p:attrNameLst>
                                      </p:cBhvr>
                                      <p:tavLst>
                                        <p:tav tm="0">
                                          <p:val>
                                            <p:strVal val="ppt_y"/>
                                          </p:val>
                                        </p:tav>
                                        <p:tav tm="100000">
                                          <p:val>
                                            <p:strVal val="1+ppt_h/2"/>
                                          </p:val>
                                        </p:tav>
                                      </p:tavLst>
                                    </p:anim>
                                    <p:set>
                                      <p:cBhvr>
                                        <p:cTn id="54" dur="1" fill="hold">
                                          <p:stCondLst>
                                            <p:cond delay="499"/>
                                          </p:stCondLst>
                                        </p:cTn>
                                        <p:tgtEl>
                                          <p:spTgt spid="259075">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 Box 2"/>
          <p:cNvSpPr txBox="1">
            <a:spLocks noChangeArrowheads="1"/>
          </p:cNvSpPr>
          <p:nvPr/>
        </p:nvSpPr>
        <p:spPr bwMode="auto">
          <a:xfrm>
            <a:off x="2057400" y="1752600"/>
            <a:ext cx="8077200" cy="2123658"/>
          </a:xfrm>
          <a:prstGeom prst="rect">
            <a:avLst/>
          </a:prstGeom>
          <a:noFill/>
          <a:ln w="9525" algn="ctr">
            <a:noFill/>
            <a:miter lim="800000"/>
            <a:headEnd/>
            <a:tailEnd/>
          </a:ln>
          <a:effectLst/>
        </p:spPr>
        <p:txBody>
          <a:bodyPr>
            <a:spAutoFit/>
          </a:bodyPr>
          <a:lstStyle/>
          <a:p>
            <a:pPr marL="0" marR="0" lvl="0" indent="0" algn="ctr" defTabSz="914400" rtl="1" eaLnBrk="1" fontAlgn="auto" latinLnBrk="0" hangingPunct="1">
              <a:lnSpc>
                <a:spcPct val="100000"/>
              </a:lnSpc>
              <a:spcBef>
                <a:spcPct val="50000"/>
              </a:spcBef>
              <a:spcAft>
                <a:spcPts val="0"/>
              </a:spcAft>
              <a:buClr>
                <a:srgbClr val="CC9900"/>
              </a:buClr>
              <a:buSzPct val="180000"/>
              <a:buFontTx/>
              <a:buNone/>
              <a:tabLst/>
              <a:defRPr/>
            </a:pPr>
            <a:r>
              <a:rPr kumimoji="0" lang="fa-IR" sz="6600" b="0" i="0" u="none" strike="noStrike" kern="1200" cap="none" spc="0" normalizeH="0" baseline="0" noProof="0" dirty="0">
                <a:ln>
                  <a:noFill/>
                </a:ln>
                <a:solidFill>
                  <a:prstClr val="black"/>
                </a:solidFill>
                <a:effectLst/>
                <a:uLnTx/>
                <a:uFillTx/>
                <a:latin typeface="Arial" pitchFamily="34" charset="0"/>
                <a:ea typeface="+mn-ea"/>
                <a:cs typeface="B Mitra" pitchFamily="2" charset="-78"/>
              </a:rPr>
              <a:t> آيا بايد نابرابري در بهره مندي از خدمات سلامت را هم بپذيريم؟</a:t>
            </a:r>
            <a:endParaRPr kumimoji="0" lang="en-US" sz="6600" b="0" i="0" u="none" strike="noStrike" kern="1200" cap="none" spc="0" normalizeH="0" baseline="0" noProof="0" dirty="0">
              <a:ln>
                <a:noFill/>
              </a:ln>
              <a:solidFill>
                <a:prstClr val="black"/>
              </a:solidFill>
              <a:effectLst/>
              <a:uLnTx/>
              <a:uFillTx/>
              <a:latin typeface="Arial" pitchFamily="34" charset="0"/>
              <a:ea typeface="+mn-ea"/>
              <a:cs typeface="B Mitra" pitchFamily="2" charset="-78"/>
            </a:endParaRPr>
          </a:p>
        </p:txBody>
      </p:sp>
      <p:sp>
        <p:nvSpPr>
          <p:cNvPr id="2" name="Slide Number Placeholder 1">
            <a:extLst>
              <a:ext uri="{FF2B5EF4-FFF2-40B4-BE49-F238E27FC236}">
                <a16:creationId xmlns:a16="http://schemas.microsoft.com/office/drawing/2014/main" id="{23519F11-A77E-48FB-9B96-93667C99911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37303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60098">
                                            <p:txEl>
                                              <p:pRg st="0" end="0"/>
                                            </p:txEl>
                                          </p:spTgt>
                                        </p:tgtEl>
                                        <p:attrNameLst>
                                          <p:attrName>style.visibility</p:attrName>
                                        </p:attrNameLst>
                                      </p:cBhvr>
                                      <p:to>
                                        <p:strVal val="visible"/>
                                      </p:to>
                                    </p:set>
                                    <p:animEffect transition="in" filter="checkerboard(across)">
                                      <p:cBhvr>
                                        <p:cTn id="7" dur="500"/>
                                        <p:tgtEl>
                                          <p:spTgt spid="2600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mph" presetSubtype="2" fill="hold" grpId="0" nodeType="clickEffect">
                                  <p:stCondLst>
                                    <p:cond delay="0"/>
                                  </p:stCondLst>
                                  <p:childTnLst>
                                    <p:anim to="4" calcmode="lin" valueType="num">
                                      <p:cBhvr override="childStyle">
                                        <p:cTn id="11" dur="2000" fill="hold"/>
                                        <p:tgtEl>
                                          <p:spTgt spid="260098">
                                            <p:txEl>
                                              <p:pRg st="0" end="0"/>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8"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1376CCD-AA30-4A87-89CE-58083D40FC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CB1A11-E7D0-4688-B59E-E5217297367E}"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Title 4">
            <a:extLst>
              <a:ext uri="{FF2B5EF4-FFF2-40B4-BE49-F238E27FC236}">
                <a16:creationId xmlns:a16="http://schemas.microsoft.com/office/drawing/2014/main" id="{5004894B-6668-42AA-8B38-1982C9CADBA8}"/>
              </a:ext>
            </a:extLst>
          </p:cNvPr>
          <p:cNvSpPr>
            <a:spLocks noGrp="1"/>
          </p:cNvSpPr>
          <p:nvPr>
            <p:ph type="ctrTitle"/>
          </p:nvPr>
        </p:nvSpPr>
        <p:spPr>
          <a:xfrm>
            <a:off x="294043" y="52604"/>
            <a:ext cx="11582400" cy="1470025"/>
          </a:xfrm>
        </p:spPr>
        <p:txBody>
          <a:bodyPr/>
          <a:lstStyle/>
          <a:p>
            <a:r>
              <a:rPr lang="fa-IR" dirty="0"/>
              <a:t>ابزار تحلیل و کنترل نظام سلامت؟</a:t>
            </a:r>
            <a:endParaRPr lang="en-US" dirty="0"/>
          </a:p>
        </p:txBody>
      </p:sp>
      <p:pic>
        <p:nvPicPr>
          <p:cNvPr id="6" name="Picture 5">
            <a:extLst>
              <a:ext uri="{FF2B5EF4-FFF2-40B4-BE49-F238E27FC236}">
                <a16:creationId xmlns:a16="http://schemas.microsoft.com/office/drawing/2014/main" id="{EC1674ED-9537-44D4-BAE1-00E855EF4493}"/>
              </a:ext>
            </a:extLst>
          </p:cNvPr>
          <p:cNvPicPr>
            <a:picLocks noChangeAspect="1"/>
          </p:cNvPicPr>
          <p:nvPr/>
        </p:nvPicPr>
        <p:blipFill>
          <a:blip r:embed="rId2"/>
          <a:stretch>
            <a:fillRect/>
          </a:stretch>
        </p:blipFill>
        <p:spPr>
          <a:xfrm>
            <a:off x="2785331" y="2004980"/>
            <a:ext cx="6515148" cy="4533933"/>
          </a:xfrm>
          <a:prstGeom prst="rect">
            <a:avLst/>
          </a:prstGeom>
        </p:spPr>
      </p:pic>
    </p:spTree>
    <p:extLst>
      <p:ext uri="{BB962C8B-B14F-4D97-AF65-F5344CB8AC3E}">
        <p14:creationId xmlns:p14="http://schemas.microsoft.com/office/powerpoint/2010/main" val="3033620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icture1.jpg"/>
          <p:cNvPicPr>
            <a:picLocks noGrp="1" noChangeAspect="1"/>
          </p:cNvPicPr>
          <p:nvPr>
            <p:ph idx="1"/>
          </p:nvPr>
        </p:nvPicPr>
        <p:blipFill>
          <a:blip r:embed="rId2" cstate="print"/>
          <a:stretch>
            <a:fillRect/>
          </a:stretch>
        </p:blipFill>
        <p:spPr>
          <a:xfrm>
            <a:off x="1524000" y="0"/>
            <a:ext cx="9144000" cy="6858000"/>
          </a:xfrm>
        </p:spPr>
      </p:pic>
      <p:sp>
        <p:nvSpPr>
          <p:cNvPr id="5" name="Title 1"/>
          <p:cNvSpPr txBox="1">
            <a:spLocks/>
          </p:cNvSpPr>
          <p:nvPr/>
        </p:nvSpPr>
        <p:spPr>
          <a:xfrm>
            <a:off x="2438400" y="0"/>
            <a:ext cx="6336704" cy="609600"/>
          </a:xfrm>
          <a:prstGeom prst="rect">
            <a:avLst/>
          </a:prstGeom>
        </p:spPr>
        <p:txBody>
          <a:bodyPr vert="horz" lIns="91440" tIns="45720" rIns="91440" bIns="45720" rtlCol="0" anchor="ctr">
            <a:norm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3200" b="0" i="0" u="none" strike="noStrike" kern="1200" cap="none" spc="0" normalizeH="0" baseline="0" noProof="0" dirty="0">
                <a:ln>
                  <a:noFill/>
                </a:ln>
                <a:solidFill>
                  <a:srgbClr val="B4DCFA">
                    <a:lumMod val="50000"/>
                  </a:srgbClr>
                </a:solidFill>
                <a:effectLst/>
                <a:uLnTx/>
                <a:uFillTx/>
                <a:latin typeface="Calibri"/>
                <a:ea typeface="+mn-ea"/>
                <a:cs typeface="B Titr" pitchFamily="2" charset="-78"/>
              </a:rPr>
              <a:t>وضع موجود (ادامه)</a:t>
            </a:r>
            <a:endParaRPr kumimoji="0" lang="en-US" sz="3200" b="0" i="0" u="none" strike="noStrike" kern="1200" cap="none" spc="0" normalizeH="0" baseline="0" noProof="0" dirty="0">
              <a:ln>
                <a:noFill/>
              </a:ln>
              <a:solidFill>
                <a:srgbClr val="B4DCFA">
                  <a:lumMod val="50000"/>
                </a:srgbClr>
              </a:solidFill>
              <a:effectLst/>
              <a:uLnTx/>
              <a:uFillTx/>
              <a:latin typeface="Calibri"/>
              <a:ea typeface="+mn-ea"/>
              <a:cs typeface="B Titr" pitchFamily="2" charset="-78"/>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DD518-577E-4E9E-A80C-F0CE5027628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75349" y="1557096"/>
            <a:ext cx="7242489" cy="471786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6513913" y="4077072"/>
            <a:ext cx="2677757" cy="65893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کاردان /کارشناس سلامت محیط و کار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ا نفر برای 300 واحد صنفی </a:t>
            </a:r>
            <a:endParaRPr kumimoji="0" lang="en-US" sz="16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14" name="Isosceles Triangle 13"/>
          <p:cNvSpPr/>
          <p:nvPr/>
        </p:nvSpPr>
        <p:spPr>
          <a:xfrm>
            <a:off x="2362201" y="304800"/>
            <a:ext cx="7242489" cy="1295400"/>
          </a:xfrm>
          <a:prstGeom prst="triangle">
            <a:avLst/>
          </a:prstGeom>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2000" b="1" i="0" u="none" strike="noStrike" kern="1200" cap="none" spc="0" normalizeH="0" baseline="0" noProof="0" dirty="0">
              <a:ln>
                <a:noFill/>
              </a:ln>
              <a:solidFill>
                <a:srgbClr val="FFFF00"/>
              </a:solidFill>
              <a:effectLst/>
              <a:uLnTx/>
              <a:uFillTx/>
              <a:latin typeface="Calibri"/>
              <a:ea typeface="+mn-ea"/>
              <a:cs typeface="B Titr" panose="000007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FFFF00"/>
                </a:solidFill>
                <a:effectLst/>
                <a:uLnTx/>
                <a:uFillTx/>
                <a:latin typeface="Calibri"/>
                <a:ea typeface="+mn-ea"/>
                <a:cs typeface="B Titr" panose="00000700000000000000" pitchFamily="2" charset="-78"/>
              </a:rPr>
              <a:t>مرکز خدمات جامع سلامت برای 30 تا 50 هزار نفر جمعیت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 </a:t>
            </a:r>
            <a:endParaRPr kumimoji="0" lang="en-US" sz="20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56" name="TextBox 55"/>
          <p:cNvSpPr txBox="1"/>
          <p:nvPr/>
        </p:nvSpPr>
        <p:spPr>
          <a:xfrm>
            <a:off x="4511824" y="5805264"/>
            <a:ext cx="3168352" cy="369332"/>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ارجاع 5 تا 10 % جمعیت به سطح دوم </a:t>
            </a:r>
            <a:endParaRPr kumimoji="0" lang="en-US" sz="1800" b="0"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52" name="TextBox 51"/>
          <p:cNvSpPr txBox="1"/>
          <p:nvPr/>
        </p:nvSpPr>
        <p:spPr>
          <a:xfrm rot="20637657">
            <a:off x="2424688" y="987452"/>
            <a:ext cx="753732" cy="276999"/>
          </a:xfrm>
          <a:prstGeom prst="rect">
            <a:avLst/>
          </a:prstGeom>
          <a:solidFill>
            <a:srgbClr val="FF0000"/>
          </a:solid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200" b="0" i="0" u="none" strike="noStrike" kern="1200" cap="none" spc="0" normalizeH="0" baseline="0" noProof="0" dirty="0">
                <a:ln>
                  <a:noFill/>
                </a:ln>
                <a:solidFill>
                  <a:prstClr val="white"/>
                </a:solidFill>
                <a:effectLst/>
                <a:uLnTx/>
                <a:uFillTx/>
                <a:latin typeface="Calibri"/>
                <a:ea typeface="+mn-ea"/>
                <a:cs typeface="B Titr" pitchFamily="2" charset="-78"/>
              </a:rPr>
              <a:t>سطح اول  </a:t>
            </a:r>
            <a:endParaRPr kumimoji="0" lang="en-US" sz="1200" b="0" i="0" u="none" strike="noStrike" kern="1200" cap="none" spc="0" normalizeH="0" baseline="0" noProof="0" dirty="0">
              <a:ln>
                <a:noFill/>
              </a:ln>
              <a:solidFill>
                <a:prstClr val="white"/>
              </a:solidFill>
              <a:effectLst/>
              <a:uLnTx/>
              <a:uFillTx/>
              <a:latin typeface="Calibri"/>
              <a:ea typeface="+mn-ea"/>
              <a:cs typeface="B Titr" pitchFamily="2" charset="-78"/>
            </a:endParaRPr>
          </a:p>
        </p:txBody>
      </p:sp>
      <p:sp>
        <p:nvSpPr>
          <p:cNvPr id="20482" name="AutoShape 2" descr="data:image/jpeg;base64,/9j/4AAQSkZJRgABAQAAAQABAAD/2wCEAAkGBhMSEBQUExQWFBIVGRgZGBgXGRYbGhwXGhkXHR0gGB0bHSceGR0mGhsbIy8gIycsLCwsGB40NTAsNScrLSoBCQoKDgwOGg8PGiokHyQpLCoqKTUpKSwsLC0sKjQqLC0pLSwsLCwsLDEqLy8sKSwsKiwsKSoqKSwsNSksLCksLP/AABEIAPAAoAMBIgACEQEDEQH/xAAcAAEAAwADAQEAAAAAAAAAAAAABQYHAgMEAQj/xABMEAACAQMCAwUEBwIKCAUFAAABAgMABBEFEgYhMQcTQVFhIjJxgRQjQlKRobEzchVTYoKSorLBwtE0Q0Rjc7PS8GSEk+HxFyQlVIP/xAAaAQEAAwEBAQAAAAAAAAAAAAAAAQMEAgUG/8QALBEBAQACAgAEAgoDAAAAAAAAAAECEQMhEjFBUQRhBRMUIjJxgcHR8JGhsf/aAAwDAQACEQMRAD8A3GlKUClKUClKUClKoHaJ2nfQnFraoJr1xnB9yNT9qTHj5D5nwy8hfiag9S460+3OJbuBG8u8Un5gZIrDr5rq7yb66kmz/q1YpEPTauAfwrhBosCe7Eg+Kg/rms2XxOM8u2jHgyvm33R+J7S7/wBHuIpsdQjgkfEdR+FSlfmyfSoge8X6mRPaEsfsMpHjlfKrzwL2zl0hj1BO73gKlyCNjt0+sH+rJ8+nwqzj5Zm4z47g1qlKVaqKUpQKUpQKUpQKUpQKUpQKUpQfCa/NWlXJnaa7fnJcSO7E+C7jtA9AK/S1fmO9sRAt5C4O23nmG0cgwDZQH0OV5VRzzeOvmu4brLb0Nrce0uBI0anDSLG7Rg+rgYr2QXCuoZGDKfEHIrRuGdIFtZQQYHsINw8C5GX/AKxNR152cafIxYwbC3URu8an4qpA/KvPtw3rtukyZjrczzhoLZHmYDdKIuZWNSMjPmfLnXssXhnt9qj6vGwqeq4GMH1Hn861jRtBt7RClvEsSnmcdSR03E8z86zXivSvomqhkGIbxS2B0Ey+9/cf59dzKZTwz07cXG43d9emndkeuvPZNDK26W0fuSx6smAY2PrtOP5tXmsk7G2Iv9QUe6Y7Zj+97Y/TP4Vrdelhd4ysGU1lYUpSunJSlKBSlKBSlKBSlKBSlKBWB8cRj+EbiZl22P0uFZpM5IaNIi+EAJK5AGfjW+Vi2p6M0mr3EEm4wNJOXQdAtxbrsk8sblkXPgQPOquXrHazj/EgNa7Srrv2aKeKK3zlCbeYhlzyLFkzz9OXlVu4R49iuYj38tskoOMLLgOMdQr4ZfLHOkUN4sAtp7OK8iVVTesyDeqYClo5F5NgDx69Kjp+CfptxEbiyjtbaENlUaMySMwAAJjA2quM9aw3wWas189xsnjl3O/l29XEvaAYXEdsLaTkCZJLmJUB8tobcT8SPnVX13is3dqDcfRo5reaJ0MU6PvUttfC5LABTknPh6VL23DUEVv9FutOkm7ssFmgjU94hbKsWVgwfGAc+XLka7rnheK6jitYrB7e3WRXklmVVIQe8sftl9z9D0HU1OPgx/n+1F8d/hI9i11Gbu+5ndKsLR+yQHji3qzI2MMA7gEg+Va3WUdk9z9JvJJlzsht+76YUNLO7YjHQIscSKAPDn41q9b8Pwxiz/FSlKV25KUpQKUpQKUoaBSlKBSlKBVM7RuH0MTXyBhc2qbxtbAeONhIUkHRhgMR4g1c66by1WSN425q6sp+DAg/kaizfSZdKsjhgCOYIBB9DzH5VXzLe2zOTH9MheRmHdttmQN7qlXIQqOnskeeOtdvB92TbLBJyuLXEEynqGQbVPqGUBgehqv3OmXKMRPHfTsGJS5s7kKSuTyaB8IhxyOAQf18rDj+9cbZ+r0cs/uzKbWbSBdNK8k6rEjIgSEP3hDAsSzNtABIIBUZHs5zXzi2d1s5BH+1l2Qx88e3M6xjn4e8Tn0qG4Z027FyJCbmG1AOY7mdZ5JXPQ4AxCB1wDzx+Hs4g163jv8AT4JpFjHfd85YgKoRH7vcTyGZCME/dqZhvlknZc9cdq28DcKtZRSd6UM8z75O6GI1wAqpGDz2qo8eZJNWWuMcgYAqQQRkEcwQfI+Ncq9WdPNKUpQKUpQKUpQKUpQKUpQKUrquLpI1LOyoo6liAB8zyoO2vPf38cEbSSuscaDLMxAAHqTVW1HtQtA3dWp+m3R9yKA5BPm0mNiKOpbJwK8NtwnJcypPqcgndTujt0z9HiPwP7Zh95uXpQUux1iO41C8nsQ30nvC6rJlRc24WNXQZ91g67lOMruGeROLtomuxXUe+I8xydDydGHVZF6qQapFpZpNpxujIsEqT3NxHMeiMZW6+JVgACPHlyOMVDz8Z6beosklqzai2ECxFo97nAH1ikeyTjrlh051i5+G27a+Hl1NNA4q4zt7FPrGBlPuRAgMT4bvuL5sflmqLNpN1dRPcbQrKfpBkkQ7ppI1bZHHG3uQKpZRu5tnOOdSvCnZyscn0m6RDOTlY1yyR+XNiTIw8yTj161bdX1NLeCSWQgKik8z1IHIDzJPLHrV3FwTDv1VcnPc+kFwZxN9Gmlni5aJLMsajni3kaONiyg+7EZGKN4A4NbCDVH4R4cSHS4baRFIaP61CORaX2nBHpux8q7OCtQe3lbTZ2LGMb7WRusttnABPi8fun0wavUrpSlKBSlKBSlKBSlKBSlZ/wBoXFEzzLplgcXcwzLIOkEJ6sT4MR08RkeJFB94i48mmney0pVluE5TTv8AsYPDmftvnPLnzHQ8wKtrPZ/FDA93qdxPqMy42RlmRGlYgIiKDu5sQORHLPKr9w1w3DY26wQDCrzZj7zt4s3mT+Q5VVu0niNbe505WRpfrHmEa49qRF2xAk8gN7kk+G2gmOBeDEsIT7Ci5l9qYoMAH7ieSL0HnjJqyjqKxy11C91eZIpZmiR5C3d27FUW2jOJHdvekLPiNMnGQx8BWx0H58vBNNp8NpCu/wCj99NcLz5rHMyKPUn2mx6VF3mHiLIRlQGVhjkVww5+FWjiO+W0m1S2jwlxc3K4I69zJHvYjn4ZYfGSqrd2UaoXWNdyDcOQ+zzGfPp41k57PFj32+m+hsOS/D82sZcbNd9el3rqtYfjCKOwiu5OQkRSqjmzSEe6o8Tuz8hVZjtH1K9ginBaUOkkkK5MVrAp3FZD9qd8BTnoGIwOlRPC/DtzezIkEgMNuCqT4OyBJCXITIG+4w2OXJcDn0I1DQ9R0uwc2MUqRyhsOXyC8pAJ3ykBWfn0zyzgVrfM6W01RO1DSO/fTsSPC5uTGsqe8hkjOCOn2kXxq91T+0ttsVm+cbL61P8AWYH8jQefTe0C606RbfWFzGx2xXsY+rb0lAHsn1wD6eNaVb3KyIrowdGAKspBBB6EEciKh76yjlRo5UWSNuTKwyCPUVQxYXWhuZbTfc6WTulticyQjxaEnqo64/H71BrFKj9C16C8gWe3cSRt4jqD4hh1UjyNSFApSlApSlBXeO+LV0+zabG+ViEhj8Xlb3RgcyPE48BULwNww1rE0s5331ye8uHOM7jzCD+SvTA5Zz4YqO07/wDKaq943OzsmaG1HUPMP2kvy5AH93yq70Csf7Sdf727dA22O2+pU+Uzrunk+McPsj1PrWvs4Ayeg5n4DnWA6VoUmokBcd9LDc3ShujyNOh2t5AqNufWub7JjUOzXQO4tRM67ZbkI237kIXEMY+Ccz5ljVvqJ4b4gS7h3KpjkQ7JYWGHikHVWHl5HxFS1dIYj2l2gXWnbHN7eJvn7p/sivFw1w42o3XcZKwIN9w69Qp91FPgznPwAJqT7WZwuqFj9i0Qn+m5q89luhfR9OjZxia4+uk8/b9wfJMcvU1l+r8XLbfR9B9tvB9HY8WHnlb/AI3+/l+W1m07ToreJYoUEcSDCqvQf5k+JPM1VILWMareWkyLJDeRx3KI6gqXQd3L18eQPnyq6VUO0JTCLbUFBLWUoL46m3lwkg/Q/jWp8+82v6ZJpls89lO6xx7c202ZYcM6r7BJ7yLG7PJsculQur63dakkEP0J17u9hEsqMHiHd828Ay8mB9oY9atPaRIDpM5U5UiIgjoQZYyD8CK6ezhvq7weV0//AC4qj1T6LeTzpSlShStW4emsJmvtMXmedxaDkky+LRge7IOvLr+Ru/DfEcN9brPA2UbkQeTKw6qw8GFcao+qodK1BL6M4tLp1jvI/srIxwkw8Bz974nz5Bp1KUoFVLtK1t4bPuoT/wDdXbCCEDrufkzegVcnPhyq21mE05u+J2HWLT7fl5CWXHP44b+pQWnQNFjtLaK3j9yJQufvH7TH1LZPzqQpSgqXHPFhg220Cq91OrY3Z2xxcwZHxzPiAPEj8cyg0kzpGlrbT3gt0MZljcxRnzAbOHOR0HpXv48lb6XqjZw2baEH7sbKmceXU1stnZJDGsUahY4wFVRyAA5D/vxrnzrryj8+adrz6fOL2370qG7m6t5mJYY6Ak8/D2SehHxFb7pGrRXUEc8Lbo5BlT4+oPkQeRHmKzDtQ4dWK8FxjFter3E/ks3+rf54H9FvOvN2Za8bNu7kOIHk7iYeEN10jf0SZRgnpuQn4p7Ivu8/aJY/SdfFt4TLaxnH3SSzf1Qa2tVAGAMAcgPIDoPwrNY7Ay8WyMekFur/AM7uwg/NzWhahqEcETyyuEiQZZj0A/vPgB4k1Mmtu8+S5TGe01/u39zUtSit4nlmcRxIMsx6D/MnoAOZrOoIrnXn3uXttIU+zGOUlxjxY+C/kOgyeY+6fYS67Otzcq0elxMe4gPIzMPtyen/AMD7RrQdSv47W3klYYihjLELgeyo5BR0HgAPhUq1f4+tEi0h4412xobdFUZwFE0YA5109mg+rvT/AOLf/lQ1QtduZ7toXn3PO7RyhAxEVvCJF5Kv2m54JIz73gK5aZrE1k9xcxtJ9XMWuIGOUkgcjDIPstsGQ3pzqrxze1nhum20qC4v1Qx2e6NsNNJBEjDr9dIgyPXYTU83U1arfKjOJtHF3Zz25/1sbKPRsZU/0gKk6A0Hg7N9bN3pdtK3v7Nj+e+P2Dn1OM/OrLWf9mDdzcanZ+ENz3qD/dzjcMemR+daBQKzTgAB7vV5vFrwx59IlwB/WrS6y/svPt6qp6jUJz+J/wDagvVKV5dVmZLeZk99Y5GX95UYj8wKDIe1WaFL64TduNzbx5VMsyzoxVAwHulht/7xV10DtQsZI4kmnENxsQOkqun1m0BvaYYxuzzzUN/BMa8PSSIv1stutxJIebvMNsm5mPMncOXlU7x8gl0m6bAP1BcEgEjkG5eXKsX2meLy9dL/AKvpOcSaGl5aS279JFIB+645q3ybB/GsX0VAbgR3Q2rcg2F4PuzqfqpPjuCkH0PnW36NNvtoG+9FE34xqazTtR4c23Pej2Yr1RE5H2bpOcLny3Y259DWu+6mez39mySrdanNeFVlh7mCRzyGIUbLknwKhGzXyKBteuBI+5NIgb6tOYNzIvVm8kHT8upJEDwlHc6sssMgaOBrgy30g5GRlCKkKHr0Tc3ln4Z2K2tljRURQiIAqqBgBR0AFdIc0QKAAAAAAABgADoAPAelRHGOlNc6fcwJ+0kiYKM4ywwQM+pGPnUzSgxO1ufpIQxyCG8hUxyRSLk+G5XQkNjcuQRzFdVzaOwktUcXF9eYUhVwqIPZyw57EVc8zzJOa1jWuDrK7bdcW8cj9N5BDY/eUgn516dI0C2tVK28McIPXYuCcfePVvmaonFr16W3k36dq12gR91b6egJKpeWa58wnIZ/CrqapXaucWlu33by2P8AWNXZ+p+Jq9U+UpSgqlmO54j8lu7P8ZIZAP7H61oNZxxLKY9Z0d/BmuYj/PRcfnWj0Cs14Lj7vU9Zj/8AERSfKRHNaVWe2n1fEN8n8fbW8o/mNsP60FsrhNFuVl+8Cv8ASBH99c6+qeYoM80EGXhzb9r6LPH80Ei/3V77h++0JiPt2Ofn3H+YrjwHFm1uIfBLq7i+Rc/3NXHglTJokKt17iSM/LvExXj59ZX5ZNmPcn5J7g2TdptmfO3h/JFH91cuLNFW7spoWO3cpKt9119pW+TAfLNeXs9fOk2R/wBwg/DIrnx5qAh0y6fcFJiZAT4NJ7H5bieXlXsMajdknEObhoyfYu4+/XyFxHhZgPiMN8hWr1inDVoDqNqIF2g3TzomNpS0Eewsw+yHwDg+LAVtdRPJNKUpUoKUpQUrte5aZu+5PA39fH99XZjzPxNUvtfYDR7jJAJMW3J5lu8U4HmcA/gaseka3Fcpuj39AfbjkjPP99Rn5UEhSlKCkdpDbJ9Jk8Vvo1+T8j+grTayztcm2RWD+CX0DH5bjWp0CqJxFEItesZf/wBi3uID8U2yL+p/Cr3VJ7WLSX6GlzAN01lKlwB5ouQ4+G0kn0FBYKV49H1aO6gjniOY5VDL5jPUH1ByD8K9lBT+FDsvNUiH2bpZAP8AjRK36qa5cCptgnj/AIu7uk+Xelh+TV12p2a7dr/HWtvL842MZ/WvTwyu261BPAXKyD4SQxH9Qa8n4iazy/StfH5RmfD3HOoJa21ra9z3iAqkaoZZZMOf2nPbEnXmcHFXnj/Qjcy6blu7leQxlcLIqZQySOoPIuuzaGIIwa9nZfpEUNkWSNVleWdZHA9ptk0igE9cADp0r2ak2/V7JM/soLqYj1bu4l/Vq9Wdxle7h/he3s1buVO9+ckrndI5/lsf0GAPKpalKlBSlKBSlBQUniy+hOq6XG0iMUlkLRZBZXeP6p2HhhgcZ8SKu2ao/Amkpc2Heyj6ya7e5Zh1LxTnZzP2QFwB4AnFXigUpSgzrtzk26fCfK5jP4LJWtCsl7c4t2nxAdTcxgfNZBWtCg+1xdAQQQCDyIPQj1rlSgy7hWD+DNRn0057ibNxZk+R/aR/EYyP3T51e6hu0rh17i3Se3/0yzbvoD5kY3J6hlGMeJArt0jiKKeyS73BIWTexY4CY94Mf5JBHyoIfV02azZv/G21zF80ZJB+p/Cu3TvZ1K8H3o7ST8pk/wAAqD1jiJ5zBexw7bO0cyd5IxWSWJlMbtHGByQK28FiC2zpUm9xt1tVzymsjj1Mc5b+yxrzPiO87r2/41ce5Jt6+BOUVyv3L27HyMm7/FXy2Tdrc7fxVnAnw7yaR/8ADX3hMbbnUk8rlX/9SCI/qDXLh8btQ1N8dJLeLP8Aw4Af1kr0OO7xl+TPl51Y6Ubl15fHlXGOQN7pDY8iD+lduXKlRPEPFVtYqrXEmwvyRACzuf5Kjmfj0qKh4znm/wBG066ceDTFLdPxclsfzaCa17XI7SBppc4BCqq83d291EHixNVluErm+jeS/fDMp7q0V3EEZI9nvyvtTOOWfDlj4SelaVPNcC6vURHiytvCjF0T70pYgbpG6A4G1R5mrJQeDQtHS0tobePmkSBQT1J8SfUkk/OvfSlApSvJquqxW0LzTOEiQZZj+QA8SegA60FW7Qbbv7jS7b+MuxIw/kQrub5c60qqPwXpM1xcHUrpDGzLstYG6xQHmWf/AHj9T5Dl48rxQKUpQKx7iThyWPUFsjgaZeTNc4zjLopaSH91n2vjyzjoa2GoHjXh43loyIds8ZEsD/dmTmp+B5qfRjXOUtlkTjZLuqFrOvSxt9EZIw88vdwySrm3aFweTAct6j2O7OM5BGedVnhfUXGpWKspCRvcW68yQFeFH2KTzKqxO3PPay56VY5ONbOVTFfKsatgMsgyocD2435Hu5FcNjOMjaQedU08RQW406FpIW+jXKy99CwZWifO8yY9oSKcA5HtDBFYMcbqzX902clnntpdtqMdtqN+0ziOI29rMWPQBTJEf8IwPGsu1S+immupe6dmmuHaCSXlA4Dqu195Xu8KBlgd3gQMCpriziO2vNRtRbXaAMhV3KkqHjlEsIfcB7JlABPkT51Kz3emyOy6jAltdE/WCTeqOw+0rqQkinlgnnjrVmOdxwxll8lcw3bdpCDhTSZOax28n/8AUuPlmQ15OK+G7S1sp7m3hWGaJC0ckJZGDZAByrcxz6Hkam7DStP2IsUVqyj3dohf8DzJPrX3i2x7zT7mNRgmF9oH8kZAH4YrLM74p3Wq4Tw3qPdwzwlbwBJ8GW5dELTys0khJUE7SxOwc+i4qxVX+ANT+kaZaSdT3Sq370fsH+zn51YK9d5hSlKBSlQWqcWIkn0e3Q3V54QxnkvrM/uwr8efpQe/WNZhtYWmncJGvzJJ6Ko6sx8AKg9F4cn1CdLy/QxQRndbWbeB8JLjzk8l+zUrofB7mVbq/ZZrpf2aKD3MAPhCp6t5yN7R9KtdApSlApSlApSlBV+K+BbK5SaWS2iacxviTb7WdhAJx1I5Yz5VCdnmkQ/wXZMYomcwg7jGhbmSepGa0Iis8/ga+0v2bZPpunrkrDkLcQqTkiMnlKoycA8/D1ISfElhCtjd5ij29xMSNiDO1GYZwPMA/ECqRbz3tlZ2rMYrq0kiRjJMJAYtyK22UoHynMgOV5YwSOVTmtcbWl1pl93UmJFt5g0UnsSqdhGCjc+vlmrLpEscdvAneJ7MUS++vgijzrjPCZzVdY5XG7ijaZr0QfvPoduX/jLSW1lbB9PYk+WKttrcd4m7Y6g+DqVPzBqHuuASspexlhiVyWaKWFJo1Y8y0X2o+fPaDt+FeyHs6hf2rxpb2Q9TKWWMeiRIQqj45+NZMvhba04/EaitdmGora3l3pZdWUOZbcgggqRlk5HkwGDj0etO2nyqn672WWkyxdypspIW3LJbqFbn1B6E9AQc5HzNdcfZPakfXy3dz/xZ3I/BcVtnUZb5p/UeKrO3/bXMMZ8mkXd/RBLflUE/adDJysre5vW844ysefWRxgD5V6NM0XSbc/VQ26sviU3MPm4JqdGswBc94oQcs88cvLljw8KlCqtpGp3oJu5lsoMH6i2OZGGOkk3h/N/AV3dgYH8DqQAG72XccDJO77R6k4OOdS/FXEaWlo0ucu64gQc2klcYQIOrcyDyHSuzst4Zex0yGGXlKdzuPJnOcfEDAPqDQWylKUClKUClKUClKUClKUEFxBwPZXxzc26SNjG/BD4/eXBqAfsQ0g/7OR8JJf8Aqq+UoKCOw7SR0hcfCWX/AKq5nsY0/lg3K46YuJf86vdKCkN2SWv2Z71fhcy/3k10t2QQn/bdQH/mW/yq+0oKGvZFCP8AbdRz5/SW/wAq+f8A0hjz/p+pH/zJ/wCmr7Sgrmh8AWdrJ3qo0k45CWZ2lkH7pcnb8sVY6UoFKUoFKUoP/9k="/>
          <p:cNvSpPr>
            <a:spLocks noChangeAspect="1" noChangeArrowheads="1"/>
          </p:cNvSpPr>
          <p:nvPr/>
        </p:nvSpPr>
        <p:spPr bwMode="auto">
          <a:xfrm>
            <a:off x="10447338"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75" name="TextBox 74"/>
          <p:cNvSpPr txBox="1"/>
          <p:nvPr/>
        </p:nvSpPr>
        <p:spPr>
          <a:xfrm>
            <a:off x="1924842" y="6274961"/>
            <a:ext cx="7799121" cy="400110"/>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srgbClr val="FF0000"/>
                </a:solidFill>
                <a:effectLst/>
                <a:uLnTx/>
                <a:uFillTx/>
                <a:latin typeface="Calibri"/>
                <a:ea typeface="+mn-ea"/>
                <a:cs typeface="B Titr" pitchFamily="2" charset="-78"/>
              </a:rPr>
              <a:t>الگوی مرکز خدمات  جامع سلامت در طرح تحول بهداشت  </a:t>
            </a:r>
          </a:p>
        </p:txBody>
      </p:sp>
      <p:sp>
        <p:nvSpPr>
          <p:cNvPr id="25" name="Rectangle 24"/>
          <p:cNvSpPr/>
          <p:nvPr/>
        </p:nvSpPr>
        <p:spPr>
          <a:xfrm>
            <a:off x="6513911" y="3124832"/>
            <a:ext cx="2677758" cy="62211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1 نفر کارشناس سلامت روان و آسیب اجتماعی </a:t>
            </a:r>
            <a:endParaRPr kumimoji="0" lang="en-US" sz="16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26" name="Rectangle 25"/>
          <p:cNvSpPr/>
          <p:nvPr/>
        </p:nvSpPr>
        <p:spPr>
          <a:xfrm>
            <a:off x="2767758" y="2207736"/>
            <a:ext cx="2656237" cy="58933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6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1 </a:t>
            </a:r>
            <a:r>
              <a:rPr kumimoji="0" lang="fa-IR" sz="1600" b="1" i="0" u="none" strike="noStrike" kern="1200" cap="none" spc="0" normalizeH="0" baseline="0" noProof="0" dirty="0" err="1">
                <a:ln>
                  <a:noFill/>
                </a:ln>
                <a:solidFill>
                  <a:prstClr val="black"/>
                </a:solidFill>
                <a:effectLst/>
                <a:uLnTx/>
                <a:uFillTx/>
                <a:latin typeface="Calibri"/>
                <a:ea typeface="+mn-ea"/>
                <a:cs typeface="B Titr" panose="00000700000000000000" pitchFamily="2" charset="-78"/>
              </a:rPr>
              <a:t>نفرکارشناس</a:t>
            </a:r>
            <a:r>
              <a:rPr kumimoji="0" lang="fa-IR" sz="16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 تغذیه و رژیم درمانی</a:t>
            </a:r>
            <a:endParaRPr kumimoji="0" lang="en-US" sz="18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27" name="Rectangle 26"/>
          <p:cNvSpPr/>
          <p:nvPr/>
        </p:nvSpPr>
        <p:spPr>
          <a:xfrm>
            <a:off x="2801554" y="3124833"/>
            <a:ext cx="2654634" cy="62211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1-2 دندانپزشک</a:t>
            </a:r>
            <a:endParaRPr kumimoji="0" lang="en-US" sz="16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29" name="Rectangle 28"/>
          <p:cNvSpPr/>
          <p:nvPr/>
        </p:nvSpPr>
        <p:spPr>
          <a:xfrm>
            <a:off x="2766151" y="4077072"/>
            <a:ext cx="2659446" cy="64807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آزمایشگاه </a:t>
            </a:r>
            <a:endParaRPr kumimoji="0" lang="en-US"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30" name="Rectangle 29"/>
          <p:cNvSpPr/>
          <p:nvPr/>
        </p:nvSpPr>
        <p:spPr>
          <a:xfrm>
            <a:off x="6467304" y="2207736"/>
            <a:ext cx="2656237" cy="58933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6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2-4 پزشک عمومی (خانواده)</a:t>
            </a:r>
            <a:endParaRPr kumimoji="0" lang="en-US" sz="18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15" name="Rectangle 14"/>
          <p:cNvSpPr/>
          <p:nvPr/>
        </p:nvSpPr>
        <p:spPr>
          <a:xfrm>
            <a:off x="4871864" y="5013176"/>
            <a:ext cx="2659446" cy="64807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پذیرش و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rPr>
              <a:t>سرایدار / خدمتگزار</a:t>
            </a:r>
            <a:endParaRPr kumimoji="0" lang="en-US" sz="14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16" name="Title 1"/>
          <p:cNvSpPr txBox="1">
            <a:spLocks/>
          </p:cNvSpPr>
          <p:nvPr/>
        </p:nvSpPr>
        <p:spPr>
          <a:xfrm>
            <a:off x="7543800" y="152400"/>
            <a:ext cx="1840904" cy="609600"/>
          </a:xfrm>
          <a:prstGeom prst="rect">
            <a:avLst/>
          </a:prstGeom>
        </p:spPr>
        <p:txBody>
          <a:bodyPr vert="horz" lIns="91440" tIns="45720" rIns="91440" bIns="45720" rtlCol="0" anchor="ctr">
            <a:normAutofit fontScale="70000" lnSpcReduction="20000"/>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3200" b="0" i="0" u="none" strike="noStrike" kern="1200" cap="none" spc="0" normalizeH="0" baseline="0" noProof="0" dirty="0">
                <a:ln>
                  <a:noFill/>
                </a:ln>
                <a:solidFill>
                  <a:srgbClr val="B4DCFA">
                    <a:lumMod val="50000"/>
                  </a:srgbClr>
                </a:solidFill>
                <a:effectLst/>
                <a:uLnTx/>
                <a:uFillTx/>
                <a:latin typeface="Calibri"/>
                <a:ea typeface="+mn-ea"/>
                <a:cs typeface="B Titr" pitchFamily="2" charset="-78"/>
              </a:rPr>
              <a:t>وضع موجود </a:t>
            </a:r>
            <a:r>
              <a:rPr kumimoji="0" lang="fa-IR" sz="2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(ادامه)</a:t>
            </a:r>
            <a:endParaRPr kumimoji="0" lang="en-US" sz="3200" b="0" i="0" u="none" strike="noStrike" kern="1200" cap="none" spc="0" normalizeH="0" baseline="0" noProof="0" dirty="0">
              <a:ln>
                <a:noFill/>
              </a:ln>
              <a:solidFill>
                <a:srgbClr val="B4DCFA">
                  <a:lumMod val="50000"/>
                </a:srgbClr>
              </a:solidFill>
              <a:effectLst/>
              <a:uLnTx/>
              <a:uFillTx/>
              <a:latin typeface="Calibri"/>
              <a:ea typeface="+mn-ea"/>
              <a:cs typeface="B Titr" pitchFamily="2" charset="-78"/>
            </a:endParaRPr>
          </a:p>
        </p:txBody>
      </p:sp>
      <p:sp>
        <p:nvSpPr>
          <p:cNvPr id="17" name="Slide Number Placeholder 1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DD518-577E-4E9E-A80C-F0CE5027628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43334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D1BEF-69D7-4765-BE8D-A0E70865EA52}"/>
              </a:ext>
            </a:extLst>
          </p:cNvPr>
          <p:cNvSpPr>
            <a:spLocks noGrp="1"/>
          </p:cNvSpPr>
          <p:nvPr>
            <p:ph type="title"/>
          </p:nvPr>
        </p:nvSpPr>
        <p:spPr/>
        <p:txBody>
          <a:bodyPr/>
          <a:lstStyle/>
          <a:p>
            <a:r>
              <a:rPr lang="fa-IR" dirty="0"/>
              <a:t>سلامت در قانون اساسی</a:t>
            </a:r>
            <a:endParaRPr lang="en-US" dirty="0"/>
          </a:p>
        </p:txBody>
      </p:sp>
      <p:sp>
        <p:nvSpPr>
          <p:cNvPr id="3" name="Slide Number Placeholder 2">
            <a:extLst>
              <a:ext uri="{FF2B5EF4-FFF2-40B4-BE49-F238E27FC236}">
                <a16:creationId xmlns:a16="http://schemas.microsoft.com/office/drawing/2014/main" id="{1F273ED2-6039-4C8E-918E-4A1C5AD5F6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Content Placeholder 3">
            <a:extLst>
              <a:ext uri="{FF2B5EF4-FFF2-40B4-BE49-F238E27FC236}">
                <a16:creationId xmlns:a16="http://schemas.microsoft.com/office/drawing/2014/main" id="{1D3DE65C-A011-40AA-95C3-0A7570C82341}"/>
              </a:ext>
            </a:extLst>
          </p:cNvPr>
          <p:cNvSpPr>
            <a:spLocks noGrp="1"/>
          </p:cNvSpPr>
          <p:nvPr>
            <p:ph sz="quarter" idx="1"/>
          </p:nvPr>
        </p:nvSpPr>
        <p:spPr>
          <a:xfrm>
            <a:off x="195071" y="1447799"/>
            <a:ext cx="11748399" cy="4615375"/>
          </a:xfrm>
        </p:spPr>
        <p:txBody>
          <a:bodyPr>
            <a:normAutofit/>
          </a:bodyPr>
          <a:lstStyle/>
          <a:p>
            <a:r>
              <a:rPr lang="fa-IR" sz="3600" dirty="0"/>
              <a:t>اصل بیست و نهم ـ برخورداری از تامین اجتماعی از نظر بازنشستگی، بیکاری، پیری، از کار افتادگی، بی سرپرستی،  در راه ماندگی، سوانح و حوادث، نیاز به خدمات بهداشتی درمانی و مراقبت های پزشکی بصورت بیمه و غیره، حقی است همگانی. </a:t>
            </a:r>
          </a:p>
          <a:p>
            <a:r>
              <a:rPr lang="fa-IR" sz="3600" dirty="0"/>
              <a:t> اصل چهل و سوم ـ براي تأمين استقلال اقتصادي جامعه و ريشه‌كن‌كردن فقر و محروميت و برآوردن نيازهاي انسان در جريان رشد، باحفظ آزادگي او، اقتصاد جمهوري اسلامي ايران براساس ضوابط زيراستوار مي‌شود:</a:t>
            </a:r>
          </a:p>
          <a:p>
            <a:pPr lvl="2"/>
            <a:r>
              <a:rPr lang="fa-IR" sz="2800" dirty="0"/>
              <a:t>تأمين نيازهاي اساسي‌: مسكن‌، خوراك‌، پوشاك‌، بهداشت‌، درمان‌، آموزش و پرورش و امكانات لازم براي تشكيل خانواده‌ </a:t>
            </a:r>
          </a:p>
          <a:p>
            <a:endParaRPr lang="en-US" sz="3600" dirty="0"/>
          </a:p>
        </p:txBody>
      </p:sp>
    </p:spTree>
    <p:extLst>
      <p:ext uri="{BB962C8B-B14F-4D97-AF65-F5344CB8AC3E}">
        <p14:creationId xmlns:p14="http://schemas.microsoft.com/office/powerpoint/2010/main" val="1286075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defRPr/>
            </a:pPr>
            <a:r>
              <a:rPr lang="fa-IR" dirty="0"/>
              <a:t>وضع مطلوب در حوزه سلامت</a:t>
            </a:r>
          </a:p>
        </p:txBody>
      </p:sp>
      <p:sp>
        <p:nvSpPr>
          <p:cNvPr id="3" name="Content Placeholder 2"/>
          <p:cNvSpPr>
            <a:spLocks noGrp="1"/>
          </p:cNvSpPr>
          <p:nvPr>
            <p:ph sz="quarter" idx="1"/>
          </p:nvPr>
        </p:nvSpPr>
        <p:spPr>
          <a:xfrm>
            <a:off x="1825625" y="1447800"/>
            <a:ext cx="8504238" cy="5029200"/>
          </a:xfrm>
        </p:spPr>
        <p:txBody>
          <a:bodyPr/>
          <a:lstStyle/>
          <a:p>
            <a:pPr algn="just">
              <a:spcBef>
                <a:spcPts val="1200"/>
              </a:spcBef>
              <a:spcAft>
                <a:spcPts val="1200"/>
              </a:spcAft>
              <a:defRPr/>
            </a:pPr>
            <a:r>
              <a:rPr lang="ar-SA" sz="2800" b="1" dirty="0">
                <a:latin typeface="Times New Roman"/>
                <a:ea typeface="Batang"/>
                <a:cs typeface="B Zar"/>
              </a:rPr>
              <a:t>چشم‌‌انداز نظام سلامت</a:t>
            </a:r>
            <a:endParaRPr lang="en-US" sz="2400" b="1" dirty="0">
              <a:latin typeface="Times New Roman"/>
              <a:ea typeface="Batang"/>
              <a:cs typeface="B Titr"/>
            </a:endParaRPr>
          </a:p>
          <a:p>
            <a:pPr lvl="1" algn="r" rtl="1">
              <a:defRPr/>
            </a:pPr>
            <a:r>
              <a:rPr lang="fa-IR" sz="2800" dirty="0">
                <a:solidFill>
                  <a:schemeClr val="bg2">
                    <a:lumMod val="10000"/>
                  </a:schemeClr>
                </a:solidFill>
                <a:latin typeface="Times New Roman"/>
                <a:ea typeface="Batang"/>
                <a:cs typeface="B Zar"/>
              </a:rPr>
              <a:t>در سال 1404، جمهوری اسلامی ايران کشوري است با مردمی برخوردار از بالاترين سطح سلامت و داراي عادلانه‌ترين و توسعه‌يافته‌‌ترين نظام سلامت در منطقه</a:t>
            </a:r>
          </a:p>
          <a:p>
            <a:pPr algn="r" rtl="1">
              <a:defRPr/>
            </a:pPr>
            <a:r>
              <a:rPr lang="fa-IR" sz="3200" dirty="0"/>
              <a:t> </a:t>
            </a:r>
            <a:r>
              <a:rPr lang="fa-IR" sz="2800" b="1" dirty="0">
                <a:latin typeface="Times New Roman"/>
                <a:ea typeface="Batang"/>
                <a:cs typeface="B Zar"/>
              </a:rPr>
              <a:t>اهداف کلان نظام سلامت عبارتند از:</a:t>
            </a:r>
          </a:p>
          <a:p>
            <a:pPr marL="731838" lvl="1" indent="-457200">
              <a:buFont typeface="+mj-lt"/>
              <a:buAutoNum type="arabicPeriod"/>
              <a:defRPr/>
            </a:pPr>
            <a:r>
              <a:rPr lang="fa-IR" sz="2800" dirty="0">
                <a:solidFill>
                  <a:schemeClr val="bg2">
                    <a:lumMod val="10000"/>
                  </a:schemeClr>
                </a:solidFill>
                <a:latin typeface="Times New Roman"/>
                <a:ea typeface="Batang"/>
                <a:cs typeface="B Zar"/>
              </a:rPr>
              <a:t>ارتقاي سلامت جسمی، روانی، اجتماعی و معنوی  آحاد مردم ايران که همراه با کسب برترين جايگاه در منطقه تا سال 1404 می‌باشد</a:t>
            </a:r>
          </a:p>
          <a:p>
            <a:pPr marL="731838" lvl="1" indent="-457200">
              <a:buFont typeface="+mj-lt"/>
              <a:buAutoNum type="arabicPeriod"/>
              <a:defRPr/>
            </a:pPr>
            <a:r>
              <a:rPr lang="fa-IR" sz="2800" dirty="0">
                <a:solidFill>
                  <a:schemeClr val="bg2">
                    <a:lumMod val="10000"/>
                  </a:schemeClr>
                </a:solidFill>
                <a:latin typeface="Times New Roman"/>
                <a:ea typeface="Batang"/>
                <a:cs typeface="B Zar"/>
              </a:rPr>
              <a:t>تامين عدالت در سلامت تا سال 1404</a:t>
            </a:r>
          </a:p>
          <a:p>
            <a:pPr marL="731838" lvl="1" indent="-457200">
              <a:buFont typeface="+mj-lt"/>
              <a:buAutoNum type="arabicPeriod"/>
              <a:defRPr/>
            </a:pPr>
            <a:r>
              <a:rPr lang="fa-IR" sz="2800" dirty="0">
                <a:solidFill>
                  <a:schemeClr val="bg2">
                    <a:lumMod val="10000"/>
                  </a:schemeClr>
                </a:solidFill>
                <a:latin typeface="Times New Roman"/>
                <a:ea typeface="Batang"/>
                <a:cs typeface="B Zar"/>
              </a:rPr>
              <a:t>دستيابي به جايگاه اول منطقه در مراعات حقوق اسلامی، انسانی و مدنی و پاسخگویی  و تکریم خدمت‌‌گيرندگان نظام سلامت تا سال 1404</a:t>
            </a:r>
          </a:p>
          <a:p>
            <a:pPr algn="r" rtl="1">
              <a:defRPr/>
            </a:pPr>
            <a:endParaRPr lang="fa-IR" sz="32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D5069C-4E58-4E08-8195-EE7ACCFE44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03856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pPr eaLnBrk="1" hangingPunct="1"/>
            <a:r>
              <a:rPr lang="fa-IR" altLang="fa-IR" dirty="0"/>
              <a:t>نظام سلامت</a:t>
            </a:r>
            <a:endParaRPr lang="en-US" altLang="fa-IR" dirty="0"/>
          </a:p>
        </p:txBody>
      </p:sp>
      <p:sp>
        <p:nvSpPr>
          <p:cNvPr id="32771" name="Rectangle 3"/>
          <p:cNvSpPr>
            <a:spLocks noGrp="1" noChangeArrowheads="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fa-IR" sz="4000" dirty="0"/>
              <a:t>نظام سلامت عبارت است از تمام سازمان ها، موسسات و منابعی که به ارائه یا تولید اقدامات سلامت اختصاص دارند.</a:t>
            </a:r>
          </a:p>
          <a:p>
            <a:pPr marL="274320" indent="-274320" eaLnBrk="1" fontAlgn="auto" hangingPunct="1">
              <a:spcAft>
                <a:spcPts val="0"/>
              </a:spcAft>
              <a:buClr>
                <a:schemeClr val="accent3"/>
              </a:buClr>
              <a:buFont typeface="Wingdings 2"/>
              <a:buChar char=""/>
              <a:defRPr/>
            </a:pPr>
            <a:r>
              <a:rPr lang="en-US" sz="4000" dirty="0"/>
              <a:t>health action</a:t>
            </a:r>
            <a:r>
              <a:rPr lang="fa-IR" sz="4000" dirty="0"/>
              <a:t> : هرگونه تلاشی که خواه در مراقبت سلامت فردی، خدمات بهداشت عمومی و یا از طریق برنامه های بین بخشی انجام می گیرد و هدف اصلی آن ارتقای سلامت است</a:t>
            </a:r>
            <a:endParaRPr lang="en-US" sz="4000" dirty="0"/>
          </a:p>
        </p:txBody>
      </p:sp>
      <p:sp>
        <p:nvSpPr>
          <p:cNvPr id="3" name="Slide Number Placeholder 2">
            <a:extLst>
              <a:ext uri="{FF2B5EF4-FFF2-40B4-BE49-F238E27FC236}">
                <a16:creationId xmlns:a16="http://schemas.microsoft.com/office/drawing/2014/main" id="{FC8F4456-4F91-4C03-8C65-8E8E772C82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04800" y="60325"/>
            <a:ext cx="11838517" cy="1143000"/>
          </a:xfrm>
        </p:spPr>
        <p:txBody>
          <a:bodyPr/>
          <a:lstStyle/>
          <a:p>
            <a:r>
              <a:rPr lang="fa-IR" dirty="0"/>
              <a:t>اهداف و کارکردهای نظام سلامت</a:t>
            </a:r>
          </a:p>
        </p:txBody>
      </p:sp>
      <p:sp>
        <p:nvSpPr>
          <p:cNvPr id="6" name="Rounded Rectangle 5"/>
          <p:cNvSpPr/>
          <p:nvPr/>
        </p:nvSpPr>
        <p:spPr>
          <a:xfrm>
            <a:off x="86785" y="1447800"/>
            <a:ext cx="3382433" cy="1219200"/>
          </a:xfrm>
          <a:prstGeom prst="roundRect">
            <a:avLst/>
          </a:prstGeom>
          <a:solidFill>
            <a:srgbClr val="0070C0"/>
          </a:solidFill>
        </p:spPr>
        <p:style>
          <a:lnRef idx="2">
            <a:schemeClr val="dk1">
              <a:shade val="50000"/>
            </a:schemeClr>
          </a:lnRef>
          <a:fillRef idx="1">
            <a:schemeClr val="dk1"/>
          </a:fillRef>
          <a:effectRef idx="0">
            <a:schemeClr val="dk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rPr>
              <a:t>Stewardship</a:t>
            </a:r>
            <a:endParaRPr kumimoji="0" lang="fa-IR"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rPr>
              <a:t>توليت </a:t>
            </a:r>
            <a:r>
              <a:rPr kumimoji="0" lang="en-US"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rPr>
              <a:t> </a:t>
            </a:r>
            <a:endParaRPr kumimoji="0" lang="fa-IR"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endParaRPr>
          </a:p>
        </p:txBody>
      </p:sp>
      <p:sp>
        <p:nvSpPr>
          <p:cNvPr id="7" name="Rounded Rectangle 6"/>
          <p:cNvSpPr/>
          <p:nvPr/>
        </p:nvSpPr>
        <p:spPr>
          <a:xfrm>
            <a:off x="4150785" y="3429000"/>
            <a:ext cx="3382433" cy="1219200"/>
          </a:xfrm>
          <a:prstGeom prst="roundRect">
            <a:avLst/>
          </a:pr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Black" panose="020B0A04020102090204" pitchFamily="34" charset="0"/>
                <a:ea typeface="+mn-ea"/>
                <a:cs typeface="B Titr" pitchFamily="2" charset="-78"/>
              </a:rPr>
              <a:t>Delivering  Services</a:t>
            </a:r>
            <a:endParaRPr kumimoji="0" lang="fa-IR" sz="2000" b="0" i="0" u="none" strike="noStrike" kern="1200" cap="none" spc="0" normalizeH="0" baseline="0" noProof="0" dirty="0">
              <a:ln>
                <a:noFill/>
              </a:ln>
              <a:solidFill>
                <a:srgbClr val="FF0000"/>
              </a:solidFill>
              <a:effectLst/>
              <a:uLnTx/>
              <a:uFillTx/>
              <a:latin typeface="Arial Black" panose="020B0A04020102090204" pitchFamily="34" charset="0"/>
              <a:ea typeface="+mn-ea"/>
              <a:cs typeface="B Titr" pitchFamily="2"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srgbClr val="FF0000"/>
                </a:solidFill>
                <a:effectLst/>
                <a:uLnTx/>
                <a:uFillTx/>
                <a:latin typeface="Arial Black" panose="020B0A04020102090204" pitchFamily="34" charset="0"/>
                <a:ea typeface="+mn-ea"/>
                <a:cs typeface="B Titr" pitchFamily="2" charset="-78"/>
              </a:rPr>
              <a:t>ارائه خدمات</a:t>
            </a:r>
          </a:p>
        </p:txBody>
      </p:sp>
      <p:sp>
        <p:nvSpPr>
          <p:cNvPr id="8" name="Rounded Rectangle 7"/>
          <p:cNvSpPr/>
          <p:nvPr/>
        </p:nvSpPr>
        <p:spPr>
          <a:xfrm>
            <a:off x="488952" y="3429000"/>
            <a:ext cx="3382433" cy="1219200"/>
          </a:xfrm>
          <a:prstGeom prst="roundRect">
            <a:avLst/>
          </a:prstGeom>
          <a:solidFill>
            <a:srgbClr val="0070C0"/>
          </a:solidFill>
        </p:spPr>
        <p:style>
          <a:lnRef idx="2">
            <a:schemeClr val="dk1">
              <a:shade val="50000"/>
            </a:schemeClr>
          </a:lnRef>
          <a:fillRef idx="1">
            <a:schemeClr val="dk1"/>
          </a:fillRef>
          <a:effectRef idx="0">
            <a:schemeClr val="dk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rPr>
              <a:t>Creation of Resources</a:t>
            </a:r>
            <a:endParaRPr kumimoji="0" lang="fa-IR"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rPr>
              <a:t>تامين منابع</a:t>
            </a:r>
          </a:p>
        </p:txBody>
      </p:sp>
      <p:sp>
        <p:nvSpPr>
          <p:cNvPr id="9" name="Rounded Rectangle 8"/>
          <p:cNvSpPr/>
          <p:nvPr/>
        </p:nvSpPr>
        <p:spPr>
          <a:xfrm>
            <a:off x="86785" y="5410200"/>
            <a:ext cx="3382433" cy="1219200"/>
          </a:xfrm>
          <a:prstGeom prst="roundRect">
            <a:avLst/>
          </a:prstGeom>
          <a:solidFill>
            <a:srgbClr val="0070C0"/>
          </a:solidFill>
        </p:spPr>
        <p:style>
          <a:lnRef idx="2">
            <a:schemeClr val="dk1">
              <a:shade val="50000"/>
            </a:schemeClr>
          </a:lnRef>
          <a:fillRef idx="1">
            <a:schemeClr val="dk1"/>
          </a:fillRef>
          <a:effectRef idx="0">
            <a:schemeClr val="dk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rPr>
              <a:t>Financing, collection  Pooling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rPr>
              <a:t>  Purchasing</a:t>
            </a:r>
            <a:endParaRPr kumimoji="0" lang="fa-IR" sz="16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6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rPr>
              <a:t>تامين مالي</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itchFamily="2" charset="-78"/>
            </a:endParaRPr>
          </a:p>
        </p:txBody>
      </p:sp>
      <p:sp>
        <p:nvSpPr>
          <p:cNvPr id="10" name="Rounded Rectangle 9"/>
          <p:cNvSpPr/>
          <p:nvPr/>
        </p:nvSpPr>
        <p:spPr>
          <a:xfrm>
            <a:off x="7300149" y="2024743"/>
            <a:ext cx="3563972" cy="1235528"/>
          </a:xfrm>
          <a:prstGeom prst="roundRect">
            <a:avLst/>
          </a:prstGeom>
        </p:spPr>
        <p:style>
          <a:lnRef idx="0">
            <a:schemeClr val="dk1"/>
          </a:lnRef>
          <a:fillRef idx="3">
            <a:schemeClr val="dk1"/>
          </a:fillRef>
          <a:effectRef idx="3">
            <a:schemeClr val="dk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anose="00000700000000000000" pitchFamily="2" charset="-78"/>
              </a:rPr>
              <a:t>پاسخگويي</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mn-cs"/>
              </a:rPr>
              <a:t>Responsiveness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000" b="0" i="0" u="none" strike="noStrike" kern="1200" cap="none" spc="0" normalizeH="0" baseline="0" noProof="0" dirty="0">
              <a:ln>
                <a:noFill/>
              </a:ln>
              <a:solidFill>
                <a:prstClr val="white"/>
              </a:solidFill>
              <a:effectLst/>
              <a:uLnTx/>
              <a:uFillTx/>
              <a:latin typeface="Arial Black" panose="020B0A04020102090204" pitchFamily="34" charset="0"/>
              <a:ea typeface="+mn-ea"/>
              <a:cs typeface="Arial" panose="020B0604020202020204" pitchFamily="34" charset="0"/>
            </a:endParaRPr>
          </a:p>
        </p:txBody>
      </p:sp>
      <p:sp>
        <p:nvSpPr>
          <p:cNvPr id="11" name="Rounded Rectangle 10"/>
          <p:cNvSpPr/>
          <p:nvPr/>
        </p:nvSpPr>
        <p:spPr>
          <a:xfrm>
            <a:off x="7503349" y="4800600"/>
            <a:ext cx="3149600" cy="1066800"/>
          </a:xfrm>
          <a:prstGeom prst="roundRect">
            <a:avLst/>
          </a:prstGeom>
        </p:spPr>
        <p:style>
          <a:lnRef idx="0">
            <a:schemeClr val="dk1"/>
          </a:lnRef>
          <a:fillRef idx="3">
            <a:schemeClr val="dk1"/>
          </a:fillRef>
          <a:effectRef idx="3">
            <a:schemeClr val="dk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anose="00000700000000000000" pitchFamily="2" charset="-78"/>
              </a:rPr>
              <a:t>عدالت در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Arial Black" panose="020B0A04020102090204" pitchFamily="34" charset="0"/>
                <a:ea typeface="+mn-ea"/>
                <a:cs typeface="B Titr" panose="00000700000000000000" pitchFamily="2" charset="-78"/>
              </a:rPr>
              <a:t>مشارکت مالي</a:t>
            </a:r>
            <a:endParaRPr kumimoji="0" lang="fa-IR" sz="3200" b="0" i="0" u="none" strike="noStrike" kern="1200" cap="none" spc="0" normalizeH="0" baseline="0" noProof="0" dirty="0">
              <a:ln>
                <a:noFill/>
              </a:ln>
              <a:solidFill>
                <a:prstClr val="white"/>
              </a:solidFill>
              <a:effectLst/>
              <a:uLnTx/>
              <a:uFillTx/>
              <a:latin typeface="Arial Black" panose="020B0A04020102090204" pitchFamily="34" charset="0"/>
              <a:ea typeface="+mn-ea"/>
              <a:cs typeface="Arial" panose="020B0604020202020204" pitchFamily="34" charset="0"/>
            </a:endParaRPr>
          </a:p>
        </p:txBody>
      </p:sp>
      <p:sp>
        <p:nvSpPr>
          <p:cNvPr id="12" name="Flowchart: Decision 11"/>
          <p:cNvSpPr/>
          <p:nvPr/>
        </p:nvSpPr>
        <p:spPr>
          <a:xfrm>
            <a:off x="9283701" y="3429000"/>
            <a:ext cx="2859616" cy="1143000"/>
          </a:xfrm>
          <a:prstGeom prst="flowChartDecision">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Arial Black" panose="020B0A04020102090204" pitchFamily="34" charset="0"/>
                <a:ea typeface="+mn-ea"/>
                <a:cs typeface="+mn-cs"/>
              </a:rPr>
              <a:t>Health</a:t>
            </a:r>
            <a:endParaRPr kumimoji="0" lang="fa-IR" sz="1600" b="0" i="0" u="none" strike="noStrike" kern="1200" cap="none" spc="0" normalizeH="0" baseline="0" noProof="0" dirty="0">
              <a:ln>
                <a:noFill/>
              </a:ln>
              <a:solidFill>
                <a:srgbClr val="FF0000"/>
              </a:solidFill>
              <a:effectLst/>
              <a:uLnTx/>
              <a:uFillTx/>
              <a:latin typeface="Arial Black" panose="020B0A0402010209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400" b="0" i="0" u="none" strike="noStrike" kern="1200" cap="none" spc="0" normalizeH="0" baseline="0" noProof="0" dirty="0">
                <a:ln>
                  <a:noFill/>
                </a:ln>
                <a:solidFill>
                  <a:srgbClr val="FF0000"/>
                </a:solidFill>
                <a:effectLst/>
                <a:uLnTx/>
                <a:uFillTx/>
                <a:latin typeface="Arial Black" panose="020B0A04020102090204" pitchFamily="34" charset="0"/>
                <a:ea typeface="+mn-ea"/>
                <a:cs typeface="B Titr" panose="00000700000000000000" pitchFamily="2" charset="-78"/>
              </a:rPr>
              <a:t>ارتقای سلامت</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srgbClr val="FF0000"/>
              </a:solidFill>
              <a:effectLst/>
              <a:uLnTx/>
              <a:uFillTx/>
              <a:latin typeface="Arial Black" panose="020B0A04020102090204" pitchFamily="34" charset="0"/>
              <a:ea typeface="+mn-ea"/>
              <a:cs typeface="Arial" panose="020B0604020202020204" pitchFamily="34" charset="0"/>
            </a:endParaRPr>
          </a:p>
        </p:txBody>
      </p:sp>
      <p:cxnSp>
        <p:nvCxnSpPr>
          <p:cNvPr id="14" name="Straight Arrow Connector 13"/>
          <p:cNvCxnSpPr>
            <a:stCxn id="6" idx="1"/>
            <a:endCxn id="9" idx="1"/>
          </p:cNvCxnSpPr>
          <p:nvPr/>
        </p:nvCxnSpPr>
        <p:spPr>
          <a:xfrm>
            <a:off x="86784" y="2057400"/>
            <a:ext cx="0" cy="3962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endCxn id="7" idx="0"/>
          </p:cNvCxnSpPr>
          <p:nvPr/>
        </p:nvCxnSpPr>
        <p:spPr>
          <a:xfrm>
            <a:off x="1559984" y="2667000"/>
            <a:ext cx="4282016"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 name="Straight Arrow Connector 17"/>
          <p:cNvCxnSpPr>
            <a:stCxn id="9" idx="0"/>
            <a:endCxn id="7" idx="2"/>
          </p:cNvCxnSpPr>
          <p:nvPr/>
        </p:nvCxnSpPr>
        <p:spPr>
          <a:xfrm flipV="1">
            <a:off x="1778000" y="4648200"/>
            <a:ext cx="4064000"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Straight Arrow Connector 19"/>
          <p:cNvCxnSpPr>
            <a:stCxn id="8" idx="3"/>
            <a:endCxn id="7" idx="1"/>
          </p:cNvCxnSpPr>
          <p:nvPr/>
        </p:nvCxnSpPr>
        <p:spPr>
          <a:xfrm>
            <a:off x="3871384" y="4038600"/>
            <a:ext cx="2794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Straight Arrow Connector 21"/>
          <p:cNvCxnSpPr>
            <a:stCxn id="6" idx="2"/>
            <a:endCxn id="8" idx="0"/>
          </p:cNvCxnSpPr>
          <p:nvPr/>
        </p:nvCxnSpPr>
        <p:spPr>
          <a:xfrm>
            <a:off x="1778001" y="2667000"/>
            <a:ext cx="402167"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a:stCxn id="9" idx="0"/>
            <a:endCxn id="8" idx="2"/>
          </p:cNvCxnSpPr>
          <p:nvPr/>
        </p:nvCxnSpPr>
        <p:spPr>
          <a:xfrm flipV="1">
            <a:off x="1778001" y="4648200"/>
            <a:ext cx="402167"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8" name="Straight Arrow Connector 27"/>
          <p:cNvCxnSpPr>
            <a:stCxn id="6" idx="3"/>
            <a:endCxn id="0" idx="1"/>
          </p:cNvCxnSpPr>
          <p:nvPr/>
        </p:nvCxnSpPr>
        <p:spPr>
          <a:xfrm>
            <a:off x="3469218" y="2057400"/>
            <a:ext cx="3831167" cy="5857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p:cNvCxnSpPr>
            <a:stCxn id="9" idx="3"/>
            <a:endCxn id="0" idx="1"/>
          </p:cNvCxnSpPr>
          <p:nvPr/>
        </p:nvCxnSpPr>
        <p:spPr>
          <a:xfrm flipV="1">
            <a:off x="3469218" y="5334000"/>
            <a:ext cx="4034367"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7" idx="3"/>
            <a:endCxn id="12" idx="1"/>
          </p:cNvCxnSpPr>
          <p:nvPr/>
        </p:nvCxnSpPr>
        <p:spPr>
          <a:xfrm flipV="1">
            <a:off x="7533218" y="4000500"/>
            <a:ext cx="1750483" cy="381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Arrow Connector 35"/>
          <p:cNvCxnSpPr>
            <a:endCxn id="12" idx="0"/>
          </p:cNvCxnSpPr>
          <p:nvPr/>
        </p:nvCxnSpPr>
        <p:spPr>
          <a:xfrm>
            <a:off x="8521701" y="3090864"/>
            <a:ext cx="2192867" cy="33813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8" name="Straight Arrow Connector 37"/>
          <p:cNvCxnSpPr>
            <a:stCxn id="0" idx="0"/>
            <a:endCxn id="12" idx="2"/>
          </p:cNvCxnSpPr>
          <p:nvPr/>
        </p:nvCxnSpPr>
        <p:spPr>
          <a:xfrm flipV="1">
            <a:off x="9078384" y="4572000"/>
            <a:ext cx="1635125" cy="228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fa-IR" altLang="fa-IR" dirty="0"/>
              <a:t>کار کردها و اهداف نظام سلامت</a:t>
            </a:r>
            <a:endParaRPr lang="en-US" altLang="fa-IR" dirty="0"/>
          </a:p>
        </p:txBody>
      </p:sp>
      <p:sp>
        <p:nvSpPr>
          <p:cNvPr id="19459" name="Rectangle 3"/>
          <p:cNvSpPr>
            <a:spLocks noGrp="1" noChangeArrowheads="1"/>
          </p:cNvSpPr>
          <p:nvPr>
            <p:ph sz="quarter" idx="1"/>
          </p:nvPr>
        </p:nvSpPr>
        <p:spPr/>
        <p:txBody>
          <a:bodyPr>
            <a:normAutofit fontScale="62500" lnSpcReduction="20000"/>
          </a:bodyPr>
          <a:lstStyle/>
          <a:p>
            <a:pPr marL="0" indent="0">
              <a:lnSpc>
                <a:spcPct val="80000"/>
              </a:lnSpc>
              <a:buNone/>
            </a:pPr>
            <a:r>
              <a:rPr lang="fa-IR" altLang="fa-IR" sz="4000" b="1" dirty="0">
                <a:latin typeface="IranNastaliq" pitchFamily="18" charset="0"/>
              </a:rPr>
              <a:t>کار کردها :</a:t>
            </a:r>
          </a:p>
          <a:p>
            <a:pPr marL="609600" indent="-609600">
              <a:lnSpc>
                <a:spcPct val="80000"/>
              </a:lnSpc>
              <a:buClrTx/>
              <a:buFont typeface="Wingdings" pitchFamily="2" charset="2"/>
              <a:buChar char="ü"/>
            </a:pPr>
            <a:r>
              <a:rPr lang="fa-IR" altLang="fa-IR" sz="4000" dirty="0">
                <a:solidFill>
                  <a:schemeClr val="accent2"/>
                </a:solidFill>
              </a:rPr>
              <a:t>تولیت </a:t>
            </a:r>
            <a:r>
              <a:rPr lang="en-US" altLang="fa-IR" sz="4000" dirty="0">
                <a:solidFill>
                  <a:schemeClr val="accent2"/>
                </a:solidFill>
              </a:rPr>
              <a:t>stewardship </a:t>
            </a:r>
          </a:p>
          <a:p>
            <a:pPr marL="609600" indent="-609600" eaLnBrk="1" hangingPunct="1">
              <a:lnSpc>
                <a:spcPct val="80000"/>
              </a:lnSpc>
              <a:buClrTx/>
              <a:buFont typeface="Wingdings" pitchFamily="2" charset="2"/>
              <a:buChar char="ü"/>
            </a:pPr>
            <a:r>
              <a:rPr lang="fa-IR" altLang="fa-IR" sz="4000" dirty="0">
                <a:solidFill>
                  <a:schemeClr val="accent2"/>
                </a:solidFill>
              </a:rPr>
              <a:t>افزایش و مدیریت منابع(تأمین مالی)</a:t>
            </a:r>
          </a:p>
          <a:p>
            <a:pPr marL="609600" indent="-609600" eaLnBrk="1" hangingPunct="1">
              <a:lnSpc>
                <a:spcPct val="80000"/>
              </a:lnSpc>
              <a:buClrTx/>
              <a:buFont typeface="Wingdings" pitchFamily="2" charset="2"/>
              <a:buChar char="ü"/>
            </a:pPr>
            <a:r>
              <a:rPr lang="fa-IR" altLang="fa-IR" sz="4000" dirty="0">
                <a:solidFill>
                  <a:schemeClr val="accent2"/>
                </a:solidFill>
              </a:rPr>
              <a:t>تولید منابع انسانی و فیزیکی</a:t>
            </a:r>
          </a:p>
          <a:p>
            <a:pPr marL="609600" indent="-609600" eaLnBrk="1" hangingPunct="1">
              <a:lnSpc>
                <a:spcPct val="80000"/>
              </a:lnSpc>
              <a:buClrTx/>
              <a:buFont typeface="Wingdings" pitchFamily="2" charset="2"/>
              <a:buChar char="ü"/>
            </a:pPr>
            <a:r>
              <a:rPr lang="fa-IR" altLang="fa-IR" sz="4000" dirty="0">
                <a:solidFill>
                  <a:schemeClr val="accent2"/>
                </a:solidFill>
              </a:rPr>
              <a:t>ارائه خدمات سلامت</a:t>
            </a:r>
          </a:p>
          <a:p>
            <a:pPr marL="609600" indent="-609600" eaLnBrk="1" hangingPunct="1">
              <a:lnSpc>
                <a:spcPct val="80000"/>
              </a:lnSpc>
              <a:buNone/>
            </a:pPr>
            <a:r>
              <a:rPr lang="fa-IR" altLang="fa-IR" sz="4000" b="1" dirty="0">
                <a:solidFill>
                  <a:srgbClr val="000000"/>
                </a:solidFill>
              </a:rPr>
              <a:t>اهداف میانی نطام سلامت:</a:t>
            </a:r>
          </a:p>
          <a:p>
            <a:pPr lvl="1">
              <a:buClr>
                <a:schemeClr val="tx1"/>
              </a:buClr>
              <a:buSzPct val="180000"/>
              <a:buFont typeface="Wingdings" pitchFamily="2" charset="2"/>
              <a:buChar char="ü"/>
            </a:pPr>
            <a:r>
              <a:rPr lang="fa-IR" altLang="fa-IR" sz="4000" dirty="0">
                <a:solidFill>
                  <a:srgbClr val="FF0000"/>
                </a:solidFill>
              </a:rPr>
              <a:t>دسترسی	</a:t>
            </a:r>
          </a:p>
          <a:p>
            <a:pPr lvl="1">
              <a:buClr>
                <a:schemeClr val="tx1"/>
              </a:buClr>
              <a:buSzPct val="180000"/>
              <a:buFont typeface="Wingdings" pitchFamily="2" charset="2"/>
              <a:buChar char="ü"/>
            </a:pPr>
            <a:r>
              <a:rPr lang="fa-IR" altLang="fa-IR" sz="4000" dirty="0">
                <a:solidFill>
                  <a:srgbClr val="FF0000"/>
                </a:solidFill>
              </a:rPr>
              <a:t>  کارایی	</a:t>
            </a:r>
          </a:p>
          <a:p>
            <a:pPr lvl="1">
              <a:buClr>
                <a:schemeClr val="tx1"/>
              </a:buClr>
              <a:buSzPct val="180000"/>
              <a:buFont typeface="Wingdings" pitchFamily="2" charset="2"/>
              <a:buChar char="ü"/>
            </a:pPr>
            <a:r>
              <a:rPr lang="fa-IR" altLang="fa-IR" sz="4000" dirty="0">
                <a:solidFill>
                  <a:srgbClr val="FF0000"/>
                </a:solidFill>
              </a:rPr>
              <a:t>  کیفیت</a:t>
            </a:r>
          </a:p>
          <a:p>
            <a:pPr marL="0" indent="0">
              <a:lnSpc>
                <a:spcPct val="80000"/>
              </a:lnSpc>
              <a:buNone/>
            </a:pPr>
            <a:r>
              <a:rPr lang="fa-IR" altLang="fa-IR" sz="4000" b="1" dirty="0">
                <a:latin typeface="IranNastaliq" pitchFamily="18" charset="0"/>
              </a:rPr>
              <a:t>اهداف اصلی:</a:t>
            </a:r>
            <a:endParaRPr lang="fa-IR" altLang="fa-IR" sz="4000" b="1" dirty="0">
              <a:solidFill>
                <a:schemeClr val="accent2"/>
              </a:solidFill>
            </a:endParaRPr>
          </a:p>
          <a:p>
            <a:pPr lvl="1">
              <a:buSzPct val="180000"/>
              <a:buFont typeface="Wingdings" pitchFamily="2" charset="2"/>
              <a:buChar char="ü"/>
            </a:pPr>
            <a:r>
              <a:rPr lang="fa-IR" altLang="fa-IR" sz="4000" dirty="0">
                <a:solidFill>
                  <a:srgbClr val="FF0000"/>
                </a:solidFill>
              </a:rPr>
              <a:t>ارتقائ سطح سلامت</a:t>
            </a:r>
          </a:p>
          <a:p>
            <a:pPr lvl="1">
              <a:buSzPct val="180000"/>
              <a:buFont typeface="Wingdings" pitchFamily="2" charset="2"/>
              <a:buChar char="ü"/>
            </a:pPr>
            <a:r>
              <a:rPr lang="fa-IR" altLang="fa-IR" sz="4000" dirty="0">
                <a:solidFill>
                  <a:srgbClr val="FF0000"/>
                </a:solidFill>
              </a:rPr>
              <a:t> حفاظت در برابر مخاطرات مالی</a:t>
            </a:r>
          </a:p>
          <a:p>
            <a:pPr lvl="1">
              <a:buSzPct val="180000"/>
              <a:buFont typeface="Wingdings" pitchFamily="2" charset="2"/>
              <a:buChar char="ü"/>
            </a:pPr>
            <a:r>
              <a:rPr lang="fa-IR" altLang="fa-IR" sz="4000" dirty="0">
                <a:solidFill>
                  <a:srgbClr val="FF0000"/>
                </a:solidFill>
              </a:rPr>
              <a:t> ایجاد رضایت خاطر در جامعه</a:t>
            </a:r>
          </a:p>
          <a:p>
            <a:pPr marL="609600" indent="-609600" eaLnBrk="1" hangingPunct="1">
              <a:lnSpc>
                <a:spcPct val="80000"/>
              </a:lnSpc>
              <a:buFontTx/>
              <a:buAutoNum type="arabicPeriod"/>
            </a:pPr>
            <a:endParaRPr lang="fa-IR" altLang="fa-IR" sz="4000" dirty="0">
              <a:solidFill>
                <a:schemeClr val="tx2"/>
              </a:solidFill>
            </a:endParaRPr>
          </a:p>
        </p:txBody>
      </p:sp>
      <p:sp>
        <p:nvSpPr>
          <p:cNvPr id="2" name="Slide Number Placeholder 1">
            <a:extLst>
              <a:ext uri="{FF2B5EF4-FFF2-40B4-BE49-F238E27FC236}">
                <a16:creationId xmlns:a16="http://schemas.microsoft.com/office/drawing/2014/main" id="{94CCE8A6-D768-4AD4-B4CC-9F17DAD7BCD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Autofit/>
          </a:bodyPr>
          <a:lstStyle/>
          <a:p>
            <a:pPr eaLnBrk="1" hangingPunct="1"/>
            <a:r>
              <a:rPr lang="fa-IR" altLang="fa-IR" dirty="0"/>
              <a:t>تولیت </a:t>
            </a:r>
            <a:r>
              <a:rPr lang="en-US" altLang="fa-IR" dirty="0"/>
              <a:t>Stewardship</a:t>
            </a:r>
          </a:p>
        </p:txBody>
      </p:sp>
      <p:sp>
        <p:nvSpPr>
          <p:cNvPr id="20483" name="Rectangle 3"/>
          <p:cNvSpPr>
            <a:spLocks noGrp="1" noChangeArrowheads="1"/>
          </p:cNvSpPr>
          <p:nvPr>
            <p:ph sz="quarter" idx="1"/>
          </p:nvPr>
        </p:nvSpPr>
        <p:spPr/>
        <p:txBody>
          <a:bodyPr/>
          <a:lstStyle/>
          <a:p>
            <a:pPr marL="609600" indent="-609600" eaLnBrk="1" hangingPunct="1">
              <a:lnSpc>
                <a:spcPct val="80000"/>
              </a:lnSpc>
              <a:buFont typeface="Wingdings" pitchFamily="2" charset="2"/>
              <a:buNone/>
            </a:pPr>
            <a:r>
              <a:rPr lang="fa-IR" altLang="fa-IR" sz="4800"/>
              <a:t>تعیین و تقویت قواعد بازی و ارائه جهت دهی های راهبردی برای تمام بازیگران و عوامل موثری است که در این میان دخیل هستند</a:t>
            </a:r>
          </a:p>
          <a:p>
            <a:pPr marL="609600" indent="-609600" eaLnBrk="1" hangingPunct="1">
              <a:lnSpc>
                <a:spcPct val="80000"/>
              </a:lnSpc>
              <a:buFont typeface="Wingdings" pitchFamily="2" charset="2"/>
              <a:buNone/>
            </a:pPr>
            <a:r>
              <a:rPr lang="fa-IR" altLang="fa-IR" sz="4800"/>
              <a:t>تولیت نظام سلامت شامل تعیین چشم انداز و جهت گیری سیاستگذاری سلامت، تأثیر گذاری از طریق قانونگذاری و پشتیبانی و جمع آوری و استفاده از اطلاعات است</a:t>
            </a:r>
            <a:endParaRPr lang="en-US" altLang="fa-IR" sz="4800"/>
          </a:p>
        </p:txBody>
      </p:sp>
      <p:sp>
        <p:nvSpPr>
          <p:cNvPr id="3" name="Slide Number Placeholder 2">
            <a:extLst>
              <a:ext uri="{FF2B5EF4-FFF2-40B4-BE49-F238E27FC236}">
                <a16:creationId xmlns:a16="http://schemas.microsoft.com/office/drawing/2014/main" id="{B53C323D-528D-4D5B-AA0D-2257A1B101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eaLnBrk="1" hangingPunct="1"/>
            <a:r>
              <a:rPr lang="fa-IR" altLang="fa-IR" sz="4800" dirty="0">
                <a:latin typeface="IranNastaliq" pitchFamily="18" charset="0"/>
              </a:rPr>
              <a:t>چند نکته مهم</a:t>
            </a:r>
            <a:endParaRPr lang="en-US" altLang="fa-IR" sz="4800" dirty="0">
              <a:latin typeface="IranNastaliq" pitchFamily="18" charset="0"/>
            </a:endParaRPr>
          </a:p>
        </p:txBody>
      </p:sp>
      <p:sp>
        <p:nvSpPr>
          <p:cNvPr id="21507" name="Rectangle 3"/>
          <p:cNvSpPr>
            <a:spLocks noGrp="1" noChangeArrowheads="1"/>
          </p:cNvSpPr>
          <p:nvPr>
            <p:ph sz="quarter" idx="1"/>
          </p:nvPr>
        </p:nvSpPr>
        <p:spPr/>
        <p:txBody>
          <a:bodyPr/>
          <a:lstStyle/>
          <a:p>
            <a:pPr marL="609600" indent="-609600" eaLnBrk="1" hangingPunct="1">
              <a:lnSpc>
                <a:spcPct val="90000"/>
              </a:lnSpc>
            </a:pPr>
            <a:r>
              <a:rPr lang="fa-IR" altLang="fa-IR" sz="6000"/>
              <a:t>مسئولیت عملکرد نظام سلامت یک کشور (تولیت) بر عهده دولت است</a:t>
            </a:r>
          </a:p>
          <a:p>
            <a:pPr marL="609600" indent="-609600" eaLnBrk="1" hangingPunct="1">
              <a:lnSpc>
                <a:spcPct val="90000"/>
              </a:lnSpc>
            </a:pPr>
            <a:r>
              <a:rPr lang="fa-IR" altLang="fa-IR" sz="6000"/>
              <a:t>عوارض ناشی از عملکرد نادرست نظام سلامت، بیشتر متوجه فقرا است</a:t>
            </a:r>
            <a:endParaRPr lang="en-US" altLang="fa-IR" sz="6000"/>
          </a:p>
        </p:txBody>
      </p:sp>
      <p:sp>
        <p:nvSpPr>
          <p:cNvPr id="3" name="Slide Number Placeholder 2">
            <a:extLst>
              <a:ext uri="{FF2B5EF4-FFF2-40B4-BE49-F238E27FC236}">
                <a16:creationId xmlns:a16="http://schemas.microsoft.com/office/drawing/2014/main" id="{55F8057C-2CE4-4D50-A373-BD06039353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81200" y="0"/>
            <a:ext cx="8229600" cy="925286"/>
          </a:xfrm>
        </p:spPr>
        <p:txBody>
          <a:bodyPr/>
          <a:lstStyle/>
          <a:p>
            <a:pPr eaLnBrk="1" hangingPunct="1"/>
            <a:r>
              <a:rPr lang="fa-IR" altLang="fa-IR" sz="4800" dirty="0">
                <a:latin typeface="IranNastaliq" pitchFamily="18" charset="0"/>
              </a:rPr>
              <a:t>اهداف نظام سلامت</a:t>
            </a:r>
            <a:endParaRPr lang="en-US" altLang="fa-IR" sz="4800" dirty="0">
              <a:latin typeface="IranNastaliq" pitchFamily="18" charset="0"/>
            </a:endParaRPr>
          </a:p>
        </p:txBody>
      </p:sp>
      <p:sp>
        <p:nvSpPr>
          <p:cNvPr id="22531" name="Rectangle 3"/>
          <p:cNvSpPr>
            <a:spLocks noGrp="1" noChangeArrowheads="1"/>
          </p:cNvSpPr>
          <p:nvPr>
            <p:ph sz="quarter" idx="1"/>
          </p:nvPr>
        </p:nvSpPr>
        <p:spPr>
          <a:xfrm>
            <a:off x="1981200" y="1412875"/>
            <a:ext cx="8229600" cy="5040313"/>
          </a:xfrm>
        </p:spPr>
        <p:txBody>
          <a:bodyPr>
            <a:normAutofit/>
          </a:bodyPr>
          <a:lstStyle/>
          <a:p>
            <a:pPr eaLnBrk="1" hangingPunct="1"/>
            <a:r>
              <a:rPr lang="fa-IR" altLang="fa-IR" sz="6000"/>
              <a:t>ارتقای سلامت با تامین:</a:t>
            </a:r>
          </a:p>
          <a:p>
            <a:pPr lvl="1" eaLnBrk="1" hangingPunct="1"/>
            <a:r>
              <a:rPr lang="fa-IR" altLang="fa-IR" sz="4000"/>
              <a:t>بهترین سطح میانگین</a:t>
            </a:r>
            <a:r>
              <a:rPr lang="en-US" altLang="fa-IR" sz="4000"/>
              <a:t>goodness</a:t>
            </a:r>
            <a:endParaRPr lang="fa-IR" altLang="fa-IR" sz="4000"/>
          </a:p>
          <a:p>
            <a:pPr lvl="1" eaLnBrk="1" hangingPunct="1"/>
            <a:r>
              <a:rPr lang="fa-IR" altLang="fa-IR" sz="4000"/>
              <a:t>و کمترین تفاوت میان افراد و گروه ها </a:t>
            </a:r>
            <a:r>
              <a:rPr lang="en-US" altLang="fa-IR" sz="4000"/>
              <a:t>fairness</a:t>
            </a:r>
            <a:r>
              <a:rPr lang="fa-IR" altLang="fa-IR" sz="4000"/>
              <a:t> </a:t>
            </a:r>
          </a:p>
          <a:p>
            <a:pPr lvl="2" eaLnBrk="1" hangingPunct="1"/>
            <a:r>
              <a:rPr lang="fa-IR" altLang="fa-IR" sz="3600"/>
              <a:t>از طریق ارتقای عملکرد نظام سلامت به منظور:</a:t>
            </a:r>
          </a:p>
          <a:p>
            <a:pPr lvl="3" eaLnBrk="1" hangingPunct="1"/>
            <a:r>
              <a:rPr lang="fa-IR" altLang="fa-IR" sz="3200"/>
              <a:t>کاهش مرگ و میر فقرا و حاشیه نشینان</a:t>
            </a:r>
          </a:p>
          <a:p>
            <a:pPr lvl="3" eaLnBrk="1" hangingPunct="1"/>
            <a:r>
              <a:rPr lang="fa-IR" altLang="fa-IR" sz="3200"/>
              <a:t>برخورد اثر بخش با عوامل خطر عمده سلامتی</a:t>
            </a:r>
          </a:p>
          <a:p>
            <a:pPr lvl="3" eaLnBrk="1" hangingPunct="1"/>
            <a:r>
              <a:rPr lang="fa-IR" altLang="fa-IR" sz="3200"/>
              <a:t>قرار دادن سلامتی در کانون برنامه های توسعه</a:t>
            </a:r>
            <a:endParaRPr lang="en-US" altLang="fa-IR" sz="3200"/>
          </a:p>
        </p:txBody>
      </p:sp>
      <p:sp>
        <p:nvSpPr>
          <p:cNvPr id="3" name="Slide Number Placeholder 2">
            <a:extLst>
              <a:ext uri="{FF2B5EF4-FFF2-40B4-BE49-F238E27FC236}">
                <a16:creationId xmlns:a16="http://schemas.microsoft.com/office/drawing/2014/main" id="{ABBEAF78-F013-4426-8AE2-1B029B67E7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981200" y="0"/>
            <a:ext cx="8229600" cy="1017814"/>
          </a:xfrm>
        </p:spPr>
        <p:txBody>
          <a:bodyPr>
            <a:normAutofit/>
          </a:bodyPr>
          <a:lstStyle/>
          <a:p>
            <a:pPr eaLnBrk="1" hangingPunct="1"/>
            <a:r>
              <a:rPr lang="fa-IR" altLang="fa-IR" sz="4800" dirty="0">
                <a:ln>
                  <a:noFill/>
                </a:ln>
                <a:latin typeface="IranNastaliq" pitchFamily="18" charset="0"/>
              </a:rPr>
              <a:t>اهداف نظام سلامت</a:t>
            </a:r>
            <a:endParaRPr lang="en-US" altLang="fa-IR" sz="4800" dirty="0">
              <a:ln>
                <a:noFill/>
              </a:ln>
              <a:latin typeface="IranNastaliq" pitchFamily="18" charset="0"/>
            </a:endParaRPr>
          </a:p>
        </p:txBody>
      </p:sp>
      <p:sp>
        <p:nvSpPr>
          <p:cNvPr id="24579" name="Rectangle 3"/>
          <p:cNvSpPr>
            <a:spLocks noGrp="1" noChangeArrowheads="1"/>
          </p:cNvSpPr>
          <p:nvPr>
            <p:ph sz="quarter" idx="1"/>
          </p:nvPr>
        </p:nvSpPr>
        <p:spPr>
          <a:xfrm>
            <a:off x="1981200" y="1412875"/>
            <a:ext cx="8229600" cy="5040313"/>
          </a:xfrm>
        </p:spPr>
        <p:txBody>
          <a:bodyPr/>
          <a:lstStyle/>
          <a:p>
            <a:pPr eaLnBrk="1" hangingPunct="1"/>
            <a:r>
              <a:rPr lang="fa-IR" altLang="fa-IR" sz="3600" dirty="0"/>
              <a:t>مبارزه با بیماریها</a:t>
            </a:r>
          </a:p>
          <a:p>
            <a:pPr eaLnBrk="1" hangingPunct="1"/>
            <a:r>
              <a:rPr lang="fa-IR" altLang="fa-IR" sz="3600" dirty="0"/>
              <a:t>کاهش مرگ </a:t>
            </a:r>
            <a:r>
              <a:rPr lang="fa-IR" altLang="fa-IR" sz="3600" dirty="0" err="1"/>
              <a:t>ومیر</a:t>
            </a:r>
            <a:r>
              <a:rPr lang="fa-IR" altLang="fa-IR" sz="3600" dirty="0"/>
              <a:t> نوزادان</a:t>
            </a:r>
          </a:p>
          <a:p>
            <a:pPr eaLnBrk="1" hangingPunct="1"/>
            <a:r>
              <a:rPr lang="fa-IR" altLang="fa-IR" sz="3600" dirty="0"/>
              <a:t>بارداری و زایمان ایمن</a:t>
            </a:r>
          </a:p>
          <a:p>
            <a:pPr eaLnBrk="1" hangingPunct="1"/>
            <a:r>
              <a:rPr lang="fa-IR" altLang="fa-IR" sz="3600" dirty="0"/>
              <a:t>و . . .</a:t>
            </a:r>
          </a:p>
          <a:p>
            <a:pPr eaLnBrk="1" hangingPunct="1"/>
            <a:r>
              <a:rPr lang="fa-IR" altLang="fa-IR" sz="3600" dirty="0"/>
              <a:t>همگی از اولویت برخوردارند ولی بدون اصلاح و تقویت نظام سلامت دستیابی به این اهداف مقدور نخواهد بود لذا</a:t>
            </a:r>
          </a:p>
          <a:p>
            <a:pPr lvl="1" eaLnBrk="1" hangingPunct="1"/>
            <a:r>
              <a:rPr lang="fa-IR" altLang="fa-IR" sz="3200" dirty="0"/>
              <a:t> اصلاح و تقویت نظام سلامت در اولویت کامل است</a:t>
            </a:r>
            <a:endParaRPr lang="en-US" altLang="fa-IR" sz="3200" dirty="0"/>
          </a:p>
        </p:txBody>
      </p:sp>
      <p:sp>
        <p:nvSpPr>
          <p:cNvPr id="3" name="Slide Number Placeholder 2">
            <a:extLst>
              <a:ext uri="{FF2B5EF4-FFF2-40B4-BE49-F238E27FC236}">
                <a16:creationId xmlns:a16="http://schemas.microsoft.com/office/drawing/2014/main" id="{5C963FD7-B034-4CCB-B2A7-55967B85961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981200" y="0"/>
            <a:ext cx="8229600" cy="947057"/>
          </a:xfrm>
        </p:spPr>
        <p:txBody>
          <a:bodyPr>
            <a:noAutofit/>
          </a:bodyPr>
          <a:lstStyle/>
          <a:p>
            <a:pPr eaLnBrk="1" hangingPunct="1"/>
            <a:r>
              <a:rPr lang="fa-IR" altLang="fa-IR" sz="3600" dirty="0">
                <a:ln>
                  <a:noFill/>
                </a:ln>
                <a:latin typeface="IranNastaliq" pitchFamily="18" charset="0"/>
              </a:rPr>
              <a:t> نظام سلامت از گذشته تا به امروز و امروز تا فردا</a:t>
            </a:r>
            <a:endParaRPr lang="en-US" altLang="fa-IR" sz="3600" dirty="0">
              <a:ln>
                <a:noFill/>
              </a:ln>
              <a:latin typeface="IranNastaliq" pitchFamily="18" charset="0"/>
            </a:endParaRPr>
          </a:p>
        </p:txBody>
      </p:sp>
      <p:sp>
        <p:nvSpPr>
          <p:cNvPr id="10243" name="Rectangle 3"/>
          <p:cNvSpPr>
            <a:spLocks noGrp="1" noChangeArrowheads="1"/>
          </p:cNvSpPr>
          <p:nvPr>
            <p:ph sz="quarter" idx="1"/>
          </p:nvPr>
        </p:nvSpPr>
        <p:spPr>
          <a:xfrm>
            <a:off x="1847850" y="1412875"/>
            <a:ext cx="8362950" cy="5445125"/>
          </a:xfrm>
        </p:spPr>
        <p:txBody>
          <a:bodyPr/>
          <a:lstStyle/>
          <a:p>
            <a:pPr eaLnBrk="1" hangingPunct="1"/>
            <a:r>
              <a:rPr lang="fa-IR" altLang="fa-IR" sz="3600" dirty="0"/>
              <a:t>در گذشته های دور</a:t>
            </a:r>
          </a:p>
          <a:p>
            <a:pPr eaLnBrk="1" hangingPunct="1"/>
            <a:r>
              <a:rPr lang="fa-IR" altLang="fa-IR" sz="3600" dirty="0"/>
              <a:t>در 100 سال پیش</a:t>
            </a:r>
          </a:p>
          <a:p>
            <a:pPr eaLnBrk="1" hangingPunct="1"/>
            <a:r>
              <a:rPr lang="fa-IR" altLang="fa-IR" sz="3600" dirty="0"/>
              <a:t>امروز(</a:t>
            </a:r>
            <a:r>
              <a:rPr lang="en-US" altLang="fa-IR" sz="3600" dirty="0"/>
              <a:t>new universalism</a:t>
            </a:r>
            <a:r>
              <a:rPr lang="fa-IR" altLang="fa-IR" sz="3600" dirty="0"/>
              <a:t>)</a:t>
            </a:r>
          </a:p>
          <a:p>
            <a:pPr eaLnBrk="1" hangingPunct="1"/>
            <a:r>
              <a:rPr lang="fa-IR" altLang="fa-IR" sz="3600" dirty="0"/>
              <a:t>فردا</a:t>
            </a:r>
          </a:p>
          <a:p>
            <a:pPr lvl="1" eaLnBrk="1" hangingPunct="1"/>
            <a:r>
              <a:rPr lang="fa-IR" altLang="fa-IR" sz="3200" dirty="0"/>
              <a:t>ارتقای نظام سلامت برای جلوگیری و کاهش</a:t>
            </a:r>
          </a:p>
          <a:p>
            <a:pPr lvl="2" eaLnBrk="1" hangingPunct="1"/>
            <a:r>
              <a:rPr lang="fa-IR" altLang="fa-IR" sz="2800" dirty="0"/>
              <a:t>مرگ و ناتوانی قابل پیشگیری</a:t>
            </a:r>
          </a:p>
          <a:p>
            <a:pPr lvl="2" eaLnBrk="1" hangingPunct="1"/>
            <a:r>
              <a:rPr lang="fa-IR" altLang="fa-IR" sz="2800" dirty="0"/>
              <a:t>رنج ها و درد های غیر ضروری</a:t>
            </a:r>
          </a:p>
          <a:p>
            <a:pPr lvl="2" eaLnBrk="1" hangingPunct="1"/>
            <a:r>
              <a:rPr lang="fa-IR" altLang="fa-IR" sz="2800" dirty="0"/>
              <a:t>بی عدالتی و بی احترامی به شان فقرا</a:t>
            </a:r>
          </a:p>
          <a:p>
            <a:pPr lvl="2" eaLnBrk="1" hangingPunct="1"/>
            <a:r>
              <a:rPr lang="fa-IR" altLang="fa-IR" sz="2800" dirty="0"/>
              <a:t>فقر و جهل</a:t>
            </a:r>
            <a:endParaRPr lang="en-US" altLang="fa-IR" sz="2800" dirty="0"/>
          </a:p>
        </p:txBody>
      </p:sp>
      <p:sp>
        <p:nvSpPr>
          <p:cNvPr id="3" name="Slide Number Placeholder 2">
            <a:extLst>
              <a:ext uri="{FF2B5EF4-FFF2-40B4-BE49-F238E27FC236}">
                <a16:creationId xmlns:a16="http://schemas.microsoft.com/office/drawing/2014/main" id="{08D86D15-9C6A-410D-8F79-D24C1943FF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slide(fromBottom)">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slide(fromBottom)">
                                      <p:cBhvr>
                                        <p:cTn id="12" dur="500"/>
                                        <p:tgtEl>
                                          <p:spTgt spid="102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slide(fromBottom)">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slide(fromBottom)">
                                      <p:cBhvr>
                                        <p:cTn id="22" dur="500"/>
                                        <p:tgtEl>
                                          <p:spTgt spid="10243">
                                            <p:txEl>
                                              <p:pRg st="3" end="3"/>
                                            </p:txEl>
                                          </p:spTgt>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Effect transition="in" filter="slide(fromBottom)">
                                      <p:cBhvr>
                                        <p:cTn id="25" dur="500"/>
                                        <p:tgtEl>
                                          <p:spTgt spid="10243">
                                            <p:txEl>
                                              <p:pRg st="4" end="4"/>
                                            </p:txEl>
                                          </p:spTgt>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0243">
                                            <p:txEl>
                                              <p:pRg st="5" end="5"/>
                                            </p:txEl>
                                          </p:spTgt>
                                        </p:tgtEl>
                                        <p:attrNameLst>
                                          <p:attrName>style.visibility</p:attrName>
                                        </p:attrNameLst>
                                      </p:cBhvr>
                                      <p:to>
                                        <p:strVal val="visible"/>
                                      </p:to>
                                    </p:set>
                                    <p:animEffect transition="in" filter="slide(fromBottom)">
                                      <p:cBhvr>
                                        <p:cTn id="28" dur="500"/>
                                        <p:tgtEl>
                                          <p:spTgt spid="10243">
                                            <p:txEl>
                                              <p:pRg st="5" end="5"/>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0243">
                                            <p:txEl>
                                              <p:pRg st="6" end="6"/>
                                            </p:txEl>
                                          </p:spTgt>
                                        </p:tgtEl>
                                        <p:attrNameLst>
                                          <p:attrName>style.visibility</p:attrName>
                                        </p:attrNameLst>
                                      </p:cBhvr>
                                      <p:to>
                                        <p:strVal val="visible"/>
                                      </p:to>
                                    </p:set>
                                    <p:animEffect transition="in" filter="slide(fromBottom)">
                                      <p:cBhvr>
                                        <p:cTn id="31" dur="500"/>
                                        <p:tgtEl>
                                          <p:spTgt spid="10243">
                                            <p:txEl>
                                              <p:pRg st="6" end="6"/>
                                            </p:txEl>
                                          </p:spTgt>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10243">
                                            <p:txEl>
                                              <p:pRg st="7" end="7"/>
                                            </p:txEl>
                                          </p:spTgt>
                                        </p:tgtEl>
                                        <p:attrNameLst>
                                          <p:attrName>style.visibility</p:attrName>
                                        </p:attrNameLst>
                                      </p:cBhvr>
                                      <p:to>
                                        <p:strVal val="visible"/>
                                      </p:to>
                                    </p:set>
                                    <p:animEffect transition="in" filter="slide(fromBottom)">
                                      <p:cBhvr>
                                        <p:cTn id="34" dur="500"/>
                                        <p:tgtEl>
                                          <p:spTgt spid="10243">
                                            <p:txEl>
                                              <p:pRg st="7" end="7"/>
                                            </p:txEl>
                                          </p:spTgt>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0243">
                                            <p:txEl>
                                              <p:pRg st="8" end="8"/>
                                            </p:txEl>
                                          </p:spTgt>
                                        </p:tgtEl>
                                        <p:attrNameLst>
                                          <p:attrName>style.visibility</p:attrName>
                                        </p:attrNameLst>
                                      </p:cBhvr>
                                      <p:to>
                                        <p:strVal val="visible"/>
                                      </p:to>
                                    </p:set>
                                    <p:animEffect transition="in" filter="slide(fromBottom)">
                                      <p:cBhvr>
                                        <p:cTn id="37" dur="500"/>
                                        <p:tgtEl>
                                          <p:spTgt spid="102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952625" y="857250"/>
            <a:ext cx="8229600" cy="1357313"/>
          </a:xfrm>
        </p:spPr>
        <p:txBody>
          <a:bodyPr>
            <a:noAutofit/>
          </a:bodyPr>
          <a:lstStyle/>
          <a:p>
            <a:pPr eaLnBrk="1" hangingPunct="1"/>
            <a:r>
              <a:rPr lang="fa-IR" altLang="fa-IR" sz="4400" dirty="0">
                <a:ln>
                  <a:noFill/>
                </a:ln>
                <a:latin typeface="IranNastaliq" pitchFamily="18" charset="0"/>
              </a:rPr>
              <a:t>مسئول نهایی عملکرد  نظام سلامت یک کشور به عهده کیست؟</a:t>
            </a:r>
            <a:endParaRPr lang="en-US" altLang="fa-IR" sz="4400" dirty="0">
              <a:ln>
                <a:noFill/>
              </a:ln>
              <a:latin typeface="IranNastaliq" pitchFamily="18" charset="0"/>
            </a:endParaRPr>
          </a:p>
        </p:txBody>
      </p:sp>
      <p:sp>
        <p:nvSpPr>
          <p:cNvPr id="12291" name="Rectangle 3"/>
          <p:cNvSpPr>
            <a:spLocks noGrp="1" noChangeArrowheads="1"/>
          </p:cNvSpPr>
          <p:nvPr>
            <p:ph sz="quarter" idx="1"/>
          </p:nvPr>
        </p:nvSpPr>
        <p:spPr>
          <a:xfrm>
            <a:off x="1881188" y="2286000"/>
            <a:ext cx="8362950" cy="4302125"/>
          </a:xfrm>
        </p:spPr>
        <p:txBody>
          <a:bodyPr>
            <a:normAutofit/>
          </a:bodyPr>
          <a:lstStyle/>
          <a:p>
            <a:pPr eaLnBrk="1" hangingPunct="1"/>
            <a:r>
              <a:rPr lang="fa-IR" altLang="fa-IR" sz="3600"/>
              <a:t>تولیت از وظایف دولت است</a:t>
            </a:r>
          </a:p>
          <a:p>
            <a:pPr lvl="1" eaLnBrk="1" hangingPunct="1"/>
            <a:r>
              <a:rPr lang="fa-IR" altLang="fa-IR" sz="3200"/>
              <a:t>تعیین چشم انداز</a:t>
            </a:r>
          </a:p>
          <a:p>
            <a:pPr lvl="1" eaLnBrk="1" hangingPunct="1"/>
            <a:r>
              <a:rPr lang="fa-IR" altLang="fa-IR" sz="3200"/>
              <a:t>سیاستگذاری سلامت از طریق قانونگذاری</a:t>
            </a:r>
          </a:p>
          <a:p>
            <a:pPr lvl="1" eaLnBrk="1" hangingPunct="1"/>
            <a:endParaRPr lang="fa-IR" altLang="fa-IR" sz="3200"/>
          </a:p>
          <a:p>
            <a:pPr lvl="1" eaLnBrk="1" hangingPunct="1"/>
            <a:endParaRPr lang="fa-IR" altLang="fa-IR" sz="3200"/>
          </a:p>
          <a:p>
            <a:pPr eaLnBrk="1" hangingPunct="1"/>
            <a:r>
              <a:rPr lang="fa-IR" altLang="fa-IR" sz="3600"/>
              <a:t>ایجاد نظام سلامت خوب و عادلانه از وظایف دولت است</a:t>
            </a:r>
          </a:p>
          <a:p>
            <a:pPr eaLnBrk="1" hangingPunct="1"/>
            <a:r>
              <a:rPr lang="fa-IR" altLang="fa-IR" sz="3600"/>
              <a:t>سلامت اولویتی ملی است</a:t>
            </a:r>
            <a:endParaRPr lang="en-US" altLang="fa-IR" sz="3600"/>
          </a:p>
        </p:txBody>
      </p:sp>
      <p:sp>
        <p:nvSpPr>
          <p:cNvPr id="3" name="Slide Number Placeholder 2">
            <a:extLst>
              <a:ext uri="{FF2B5EF4-FFF2-40B4-BE49-F238E27FC236}">
                <a16:creationId xmlns:a16="http://schemas.microsoft.com/office/drawing/2014/main" id="{6AC37D26-21CA-415A-B99E-A9161C532A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slide(fromBottom)">
                                      <p:cBhvr>
                                        <p:cTn id="7" dur="500"/>
                                        <p:tgtEl>
                                          <p:spTgt spid="12291">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2291">
                                            <p:txEl>
                                              <p:pRg st="1" end="1"/>
                                            </p:txEl>
                                          </p:spTgt>
                                        </p:tgtEl>
                                        <p:attrNameLst>
                                          <p:attrName>style.visibility</p:attrName>
                                        </p:attrNameLst>
                                      </p:cBhvr>
                                      <p:to>
                                        <p:strVal val="visible"/>
                                      </p:to>
                                    </p:set>
                                    <p:animEffect transition="in" filter="slide(fromBottom)">
                                      <p:cBhvr>
                                        <p:cTn id="10" dur="500"/>
                                        <p:tgtEl>
                                          <p:spTgt spid="12291">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2291">
                                            <p:txEl>
                                              <p:pRg st="2" end="2"/>
                                            </p:txEl>
                                          </p:spTgt>
                                        </p:tgtEl>
                                        <p:attrNameLst>
                                          <p:attrName>style.visibility</p:attrName>
                                        </p:attrNameLst>
                                      </p:cBhvr>
                                      <p:to>
                                        <p:strVal val="visible"/>
                                      </p:to>
                                    </p:set>
                                    <p:animEffect transition="in" filter="slide(fromBottom)">
                                      <p:cBhvr>
                                        <p:cTn id="13" dur="500"/>
                                        <p:tgtEl>
                                          <p:spTgt spid="12291">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12291">
                                            <p:txEl>
                                              <p:pRg st="5" end="5"/>
                                            </p:txEl>
                                          </p:spTgt>
                                        </p:tgtEl>
                                        <p:attrNameLst>
                                          <p:attrName>style.visibility</p:attrName>
                                        </p:attrNameLst>
                                      </p:cBhvr>
                                      <p:to>
                                        <p:strVal val="visible"/>
                                      </p:to>
                                    </p:set>
                                    <p:animEffect transition="in" filter="slide(fromBottom)">
                                      <p:cBhvr>
                                        <p:cTn id="18" dur="500"/>
                                        <p:tgtEl>
                                          <p:spTgt spid="12291">
                                            <p:txEl>
                                              <p:pRg st="5" end="5"/>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12291">
                                            <p:txEl>
                                              <p:pRg st="6" end="6"/>
                                            </p:txEl>
                                          </p:spTgt>
                                        </p:tgtEl>
                                        <p:attrNameLst>
                                          <p:attrName>style.visibility</p:attrName>
                                        </p:attrNameLst>
                                      </p:cBhvr>
                                      <p:to>
                                        <p:strVal val="visible"/>
                                      </p:to>
                                    </p:set>
                                    <p:animEffect transition="in" filter="slide(fromBottom)">
                                      <p:cBhvr>
                                        <p:cTn id="23" dur="500"/>
                                        <p:tgtEl>
                                          <p:spTgt spid="122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6"/>
          <p:cNvSpPr>
            <a:spLocks noGrp="1" noChangeArrowheads="1"/>
          </p:cNvSpPr>
          <p:nvPr>
            <p:ph type="title"/>
          </p:nvPr>
        </p:nvSpPr>
        <p:spPr>
          <a:xfrm>
            <a:off x="1524000" y="0"/>
            <a:ext cx="9144000" cy="1124744"/>
          </a:xfrm>
        </p:spPr>
        <p:txBody>
          <a:bodyPr/>
          <a:lstStyle/>
          <a:p>
            <a:pPr rtl="1" eaLnBrk="1" hangingPunct="1"/>
            <a:r>
              <a:rPr lang="ar-SA" altLang="en-US" sz="5400" dirty="0">
                <a:solidFill>
                  <a:schemeClr val="tx1"/>
                </a:solidFill>
                <a:cs typeface="B Mitra" pitchFamily="2" charset="-78"/>
              </a:rPr>
              <a:t>چ</a:t>
            </a:r>
            <a:r>
              <a:rPr lang="fa-IR" altLang="en-US" sz="5400" dirty="0">
                <a:solidFill>
                  <a:schemeClr val="tx1"/>
                </a:solidFill>
                <a:cs typeface="B Mitra" pitchFamily="2" charset="-78"/>
              </a:rPr>
              <a:t>ه</a:t>
            </a:r>
            <a:r>
              <a:rPr lang="ar-SA" altLang="en-US" sz="5400" dirty="0">
                <a:solidFill>
                  <a:schemeClr val="tx1"/>
                </a:solidFill>
                <a:cs typeface="B Mitra" pitchFamily="2" charset="-78"/>
              </a:rPr>
              <a:t>ارچوب نوين ارزياب</a:t>
            </a:r>
            <a:r>
              <a:rPr lang="fa-IR" altLang="en-US" sz="5400" dirty="0">
                <a:solidFill>
                  <a:schemeClr val="tx1"/>
                </a:solidFill>
                <a:cs typeface="B Mitra" pitchFamily="2" charset="-78"/>
              </a:rPr>
              <a:t>ی </a:t>
            </a:r>
            <a:r>
              <a:rPr lang="ar-SA" altLang="en-US" sz="5400" dirty="0">
                <a:solidFill>
                  <a:schemeClr val="tx1"/>
                </a:solidFill>
                <a:cs typeface="B Mitra" pitchFamily="2" charset="-78"/>
              </a:rPr>
              <a:t> نظام سلامت</a:t>
            </a:r>
            <a:r>
              <a:rPr lang="en-US" altLang="en-US" sz="5400" dirty="0">
                <a:solidFill>
                  <a:schemeClr val="tx1"/>
                </a:solidFill>
                <a:cs typeface="B Mitra" pitchFamily="2" charset="-78"/>
              </a:rPr>
              <a:t> </a:t>
            </a:r>
          </a:p>
        </p:txBody>
      </p:sp>
      <p:sp>
        <p:nvSpPr>
          <p:cNvPr id="52227" name="Rectangle 1027"/>
          <p:cNvSpPr>
            <a:spLocks noGrp="1" noChangeArrowheads="1"/>
          </p:cNvSpPr>
          <p:nvPr>
            <p:ph type="body" idx="1"/>
          </p:nvPr>
        </p:nvSpPr>
        <p:spPr>
          <a:xfrm>
            <a:off x="6690951" y="1954808"/>
            <a:ext cx="3962400" cy="3836640"/>
          </a:xfrm>
        </p:spPr>
        <p:txBody>
          <a:bodyPr/>
          <a:lstStyle/>
          <a:p>
            <a:pPr eaLnBrk="1" hangingPunct="1">
              <a:lnSpc>
                <a:spcPct val="150000"/>
              </a:lnSpc>
            </a:pPr>
            <a:r>
              <a:rPr lang="ar-SA" altLang="en-US" sz="4000" dirty="0"/>
              <a:t>تامين سلامت و بهداشت</a:t>
            </a:r>
            <a:endParaRPr lang="en-US" altLang="en-US" sz="4000" dirty="0"/>
          </a:p>
          <a:p>
            <a:pPr eaLnBrk="1" hangingPunct="1">
              <a:lnSpc>
                <a:spcPct val="150000"/>
              </a:lnSpc>
            </a:pPr>
            <a:r>
              <a:rPr lang="ar-SA" altLang="en-US" sz="4000" dirty="0"/>
              <a:t>پاسخگوئي</a:t>
            </a:r>
            <a:endParaRPr lang="en-US" altLang="en-US" sz="4000" dirty="0"/>
          </a:p>
          <a:p>
            <a:pPr eaLnBrk="1" hangingPunct="1">
              <a:lnSpc>
                <a:spcPct val="150000"/>
              </a:lnSpc>
            </a:pPr>
            <a:r>
              <a:rPr lang="ar-SA" altLang="en-US" sz="4000" dirty="0"/>
              <a:t>توزيع مالي عادلانه</a:t>
            </a:r>
            <a:endParaRPr lang="en-US" altLang="ar-SA" sz="4000" dirty="0"/>
          </a:p>
        </p:txBody>
      </p:sp>
      <p:sp>
        <p:nvSpPr>
          <p:cNvPr id="52228" name="Rectangle 1028"/>
          <p:cNvSpPr>
            <a:spLocks noChangeArrowheads="1"/>
          </p:cNvSpPr>
          <p:nvPr/>
        </p:nvSpPr>
        <p:spPr bwMode="auto">
          <a:xfrm>
            <a:off x="1752600" y="1981200"/>
            <a:ext cx="4267200" cy="4184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0" lvl="0" indent="-342900" algn="l" defTabSz="914400" rtl="0" eaLnBrk="1" fontAlgn="auto" latinLnBrk="0" hangingPunct="1">
              <a:lnSpc>
                <a:spcPct val="200000"/>
              </a:lnSpc>
              <a:spcBef>
                <a:spcPct val="2000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Good Health</a:t>
            </a:r>
            <a:r>
              <a:rPr kumimoji="0" lang="ar-SA" altLang="en-US" sz="3200" b="0"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  </a:t>
            </a:r>
            <a:r>
              <a:rPr kumimoji="0" lang="ar-SA" altLang="ar-SA" sz="3200" b="0"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   </a:t>
            </a:r>
          </a:p>
          <a:p>
            <a:pPr marL="342900" marR="0" lvl="0" indent="-342900" algn="l" defTabSz="914400" rtl="0" eaLnBrk="1" fontAlgn="auto" latinLnBrk="0" hangingPunct="1">
              <a:lnSpc>
                <a:spcPct val="200000"/>
              </a:lnSpc>
              <a:spcBef>
                <a:spcPct val="20000"/>
              </a:spcBef>
              <a:spcAft>
                <a:spcPts val="0"/>
              </a:spcAft>
              <a:buClrTx/>
              <a:buSzTx/>
              <a:buFontTx/>
              <a:buNone/>
              <a:tabLst/>
              <a:defRPr/>
            </a:pPr>
            <a:r>
              <a:rPr kumimoji="0" lang="en-US" altLang="ar-SA" sz="3200" b="0"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Responsiveness</a:t>
            </a:r>
            <a:endParaRPr kumimoji="0" lang="ar-SA" altLang="en-US" sz="3200" b="0"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endParaRPr>
          </a:p>
          <a:p>
            <a:pPr marL="342900" marR="0" lvl="0" indent="-342900" algn="l" defTabSz="914400" rtl="0" eaLnBrk="1" fontAlgn="auto" latinLnBrk="0" hangingPunct="1">
              <a:lnSpc>
                <a:spcPct val="200000"/>
              </a:lnSpc>
              <a:spcBef>
                <a:spcPct val="20000"/>
              </a:spcBef>
              <a:spcAft>
                <a:spcPts val="0"/>
              </a:spcAft>
              <a:buClrTx/>
              <a:buSzTx/>
              <a:buFontTx/>
              <a:buNone/>
              <a:tabLst/>
              <a:defRPr/>
            </a:pPr>
            <a:r>
              <a:rPr kumimoji="0" lang="en-US" altLang="ar-SA" sz="3200" b="0"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Fairness in Financial</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altLang="ar-SA" sz="3200" b="0"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Contribution</a:t>
            </a:r>
          </a:p>
        </p:txBody>
      </p:sp>
      <p:sp>
        <p:nvSpPr>
          <p:cNvPr id="52229" name="Rectangle 1029"/>
          <p:cNvSpPr>
            <a:spLocks noChangeArrowheads="1"/>
          </p:cNvSpPr>
          <p:nvPr/>
        </p:nvSpPr>
        <p:spPr bwMode="auto">
          <a:xfrm>
            <a:off x="5638800" y="1981200"/>
            <a:ext cx="1143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0" lvl="0" indent="-342900" algn="l" defTabSz="914400" rtl="0" eaLnBrk="1" fontAlgn="auto" latinLnBrk="0" hangingPunct="1">
              <a:lnSpc>
                <a:spcPct val="200000"/>
              </a:lnSpc>
              <a:spcBef>
                <a:spcPct val="2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%50</a:t>
            </a:r>
            <a:endParaRPr kumimoji="0" lang="ar-SA" altLang="ar-SA" sz="3200" b="1"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endParaRPr>
          </a:p>
          <a:p>
            <a:pPr marL="342900" marR="0" lvl="0" indent="-342900" algn="l" defTabSz="914400" rtl="0" eaLnBrk="1" fontAlgn="auto" latinLnBrk="0" hangingPunct="1">
              <a:lnSpc>
                <a:spcPct val="200000"/>
              </a:lnSpc>
              <a:spcBef>
                <a:spcPct val="2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%25</a:t>
            </a:r>
            <a:endParaRPr kumimoji="0" lang="ar-SA" altLang="ar-SA" sz="3200" b="1"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endParaRPr>
          </a:p>
          <a:p>
            <a:pPr marL="342900" marR="0" lvl="0" indent="-342900" algn="l" defTabSz="914400" rtl="0" eaLnBrk="1" fontAlgn="auto" latinLnBrk="0" hangingPunct="1">
              <a:lnSpc>
                <a:spcPct val="200000"/>
              </a:lnSpc>
              <a:spcBef>
                <a:spcPct val="2000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rPr>
              <a:t>%25</a:t>
            </a:r>
            <a:endParaRPr kumimoji="0" lang="en-US" altLang="ar-SA" sz="3200" b="1" i="0" u="none" strike="noStrike" kern="1200" cap="none" spc="0" normalizeH="0" baseline="0" noProof="0" dirty="0">
              <a:ln>
                <a:noFill/>
              </a:ln>
              <a:solidFill>
                <a:prstClr val="black"/>
              </a:solidFill>
              <a:effectLst/>
              <a:uLnTx/>
              <a:uFillTx/>
              <a:latin typeface="Times New Roman" pitchFamily="18" charset="0"/>
              <a:ea typeface="+mn-ea"/>
              <a:cs typeface="Titr" pitchFamily="2" charset="-78"/>
            </a:endParaRPr>
          </a:p>
        </p:txBody>
      </p:sp>
      <p:sp>
        <p:nvSpPr>
          <p:cNvPr id="2" name="Slide Number Placeholder 1">
            <a:extLst>
              <a:ext uri="{FF2B5EF4-FFF2-40B4-BE49-F238E27FC236}">
                <a16:creationId xmlns:a16="http://schemas.microsoft.com/office/drawing/2014/main" id="{54AB8CC2-B396-4A47-A07D-45787490FF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476E42-9FB8-4F4A-9125-C890F226588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18195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81083-481B-4A32-927E-B7CB23B8B586}"/>
              </a:ext>
            </a:extLst>
          </p:cNvPr>
          <p:cNvSpPr>
            <a:spLocks noGrp="1"/>
          </p:cNvSpPr>
          <p:nvPr>
            <p:ph type="title"/>
          </p:nvPr>
        </p:nvSpPr>
        <p:spPr>
          <a:xfrm>
            <a:off x="326571" y="274638"/>
            <a:ext cx="10705449" cy="796516"/>
          </a:xfrm>
        </p:spPr>
        <p:txBody>
          <a:bodyPr>
            <a:normAutofit fontScale="90000"/>
          </a:bodyPr>
          <a:lstStyle/>
          <a:p>
            <a:r>
              <a:rPr lang="fa-IR" dirty="0"/>
              <a:t>ويژگي هاي چهارچوب نوين ارزيابي نظام سلامت</a:t>
            </a:r>
            <a:endParaRPr lang="en-US" dirty="0"/>
          </a:p>
        </p:txBody>
      </p:sp>
      <p:sp>
        <p:nvSpPr>
          <p:cNvPr id="4" name="Slide Number Placeholder 3">
            <a:extLst>
              <a:ext uri="{FF2B5EF4-FFF2-40B4-BE49-F238E27FC236}">
                <a16:creationId xmlns:a16="http://schemas.microsoft.com/office/drawing/2014/main" id="{D6A6EB8F-7CF0-4DC6-9A1C-9DBFA61DCE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graphicFrame>
        <p:nvGraphicFramePr>
          <p:cNvPr id="6" name="Group 1255">
            <a:extLst>
              <a:ext uri="{FF2B5EF4-FFF2-40B4-BE49-F238E27FC236}">
                <a16:creationId xmlns:a16="http://schemas.microsoft.com/office/drawing/2014/main" id="{CA0CBE1B-1CCD-4F2D-A2DE-911F34E06372}"/>
              </a:ext>
            </a:extLst>
          </p:cNvPr>
          <p:cNvGraphicFramePr>
            <a:graphicFrameLocks noGrp="1"/>
          </p:cNvGraphicFramePr>
          <p:nvPr>
            <p:ph sz="quarter" idx="1"/>
          </p:nvPr>
        </p:nvGraphicFramePr>
        <p:xfrm>
          <a:off x="195072" y="1267321"/>
          <a:ext cx="11801856" cy="5400179"/>
        </p:xfrm>
        <a:graphic>
          <a:graphicData uri="http://schemas.openxmlformats.org/drawingml/2006/table">
            <a:tbl>
              <a:tblPr/>
              <a:tblGrid>
                <a:gridCol w="4867148">
                  <a:extLst>
                    <a:ext uri="{9D8B030D-6E8A-4147-A177-3AD203B41FA5}">
                      <a16:colId xmlns:a16="http://schemas.microsoft.com/office/drawing/2014/main" val="20000"/>
                    </a:ext>
                  </a:extLst>
                </a:gridCol>
                <a:gridCol w="3000756">
                  <a:extLst>
                    <a:ext uri="{9D8B030D-6E8A-4147-A177-3AD203B41FA5}">
                      <a16:colId xmlns:a16="http://schemas.microsoft.com/office/drawing/2014/main" val="20001"/>
                    </a:ext>
                  </a:extLst>
                </a:gridCol>
                <a:gridCol w="3933952">
                  <a:extLst>
                    <a:ext uri="{9D8B030D-6E8A-4147-A177-3AD203B41FA5}">
                      <a16:colId xmlns:a16="http://schemas.microsoft.com/office/drawing/2014/main" val="20002"/>
                    </a:ext>
                  </a:extLst>
                </a:gridCol>
              </a:tblGrid>
              <a:tr h="1043447">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800" b="0" i="0" u="none" strike="noStrike" cap="none" normalizeH="0" baseline="0" dirty="0">
                        <a:ln>
                          <a:noFill/>
                        </a:ln>
                        <a:solidFill>
                          <a:schemeClr val="tx1"/>
                        </a:solidFill>
                        <a:effectLst/>
                        <a:latin typeface="Tahoma" pitchFamily="34" charset="0"/>
                        <a:cs typeface="Arial" pitchFamily="34" charset="0"/>
                      </a:endParaRPr>
                    </a:p>
                  </a:txBody>
                  <a:tcPr marT="45717" marB="45717" horzOverflow="overflow">
                    <a:lnL cap="flat">
                      <a:noFill/>
                    </a:lnL>
                    <a:lnR w="12700" cap="flat" cmpd="sng" algn="ctr">
                      <a:solidFill>
                        <a:srgbClr val="FFFF00"/>
                      </a:solidFill>
                      <a:prstDash val="solid"/>
                      <a:round/>
                      <a:headEnd type="none" w="med" len="med"/>
                      <a:tailEnd type="none" w="med" len="med"/>
                    </a:lnR>
                    <a:lnT cap="flat">
                      <a:noFill/>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1" u="none" strike="noStrike" cap="none" normalizeH="0" baseline="0" dirty="0">
                          <a:ln>
                            <a:noFill/>
                          </a:ln>
                          <a:solidFill>
                            <a:schemeClr val="tx1"/>
                          </a:solidFill>
                          <a:effectLst/>
                          <a:latin typeface="Tahoma" pitchFamily="34" charset="0"/>
                          <a:cs typeface="Times New Roman" pitchFamily="18" charset="0"/>
                        </a:rPr>
                        <a:t>Level</a:t>
                      </a:r>
                      <a:r>
                        <a:rPr kumimoji="0" lang="en-US" sz="2800" b="0" i="0" u="none" strike="noStrike" cap="none" normalizeH="0" baseline="0" dirty="0">
                          <a:ln>
                            <a:noFill/>
                          </a:ln>
                          <a:solidFill>
                            <a:schemeClr val="tx1"/>
                          </a:solidFill>
                          <a:effectLst/>
                          <a:latin typeface="Tahoma" pitchFamily="34" charset="0"/>
                          <a:cs typeface="Arial" pitchFamily="34" charset="0"/>
                        </a:rPr>
                        <a:t> </a:t>
                      </a:r>
                    </a:p>
                  </a:txBody>
                  <a:tcPr marT="45717" marB="45717"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cap="flat">
                      <a:noFill/>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1" u="none" strike="noStrike" cap="none" normalizeH="0" baseline="0" dirty="0">
                          <a:ln>
                            <a:noFill/>
                          </a:ln>
                          <a:solidFill>
                            <a:schemeClr val="tx1"/>
                          </a:solidFill>
                          <a:effectLst/>
                          <a:latin typeface="Tahoma" pitchFamily="34" charset="0"/>
                          <a:cs typeface="Times New Roman" pitchFamily="18" charset="0"/>
                        </a:rPr>
                        <a:t>Distribution</a:t>
                      </a:r>
                      <a:r>
                        <a:rPr kumimoji="0" lang="en-US" sz="2800" b="0" i="0" u="none" strike="noStrike" cap="none" normalizeH="0" baseline="0" dirty="0">
                          <a:ln>
                            <a:noFill/>
                          </a:ln>
                          <a:solidFill>
                            <a:schemeClr val="tx1"/>
                          </a:solidFill>
                          <a:effectLst/>
                          <a:latin typeface="Tahoma" pitchFamily="34" charset="0"/>
                          <a:cs typeface="Arial" pitchFamily="34" charset="0"/>
                        </a:rPr>
                        <a:t> </a:t>
                      </a:r>
                    </a:p>
                  </a:txBody>
                  <a:tcPr marT="45717" marB="45717" horzOverflow="overflow">
                    <a:lnL w="12700" cap="flat" cmpd="sng" algn="ctr">
                      <a:solidFill>
                        <a:srgbClr val="FFFF00"/>
                      </a:solidFill>
                      <a:prstDash val="solid"/>
                      <a:round/>
                      <a:headEnd type="none" w="med" len="med"/>
                      <a:tailEnd type="none" w="med" len="med"/>
                    </a:lnL>
                    <a:lnR cap="flat">
                      <a:noFill/>
                    </a:lnR>
                    <a:lnT cap="flat">
                      <a:noFill/>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0"/>
                  </a:ext>
                </a:extLst>
              </a:tr>
              <a:tr h="1043447">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a:ln>
                            <a:noFill/>
                          </a:ln>
                          <a:solidFill>
                            <a:schemeClr val="tx1"/>
                          </a:solidFill>
                          <a:effectLst/>
                          <a:latin typeface="Tahoma" pitchFamily="34" charset="0"/>
                          <a:cs typeface="GillSans" charset="-78"/>
                        </a:rPr>
                        <a:t>Good Health</a:t>
                      </a:r>
                      <a:endParaRPr kumimoji="0" lang="en-US" sz="2800" b="0" i="0" u="none" strike="noStrike" cap="none" normalizeH="0" baseline="0">
                        <a:ln>
                          <a:noFill/>
                        </a:ln>
                        <a:solidFill>
                          <a:schemeClr val="tx1"/>
                        </a:solidFill>
                        <a:effectLst/>
                        <a:latin typeface="Tahoma" pitchFamily="34" charset="0"/>
                        <a:cs typeface="Arial" pitchFamily="34" charset="0"/>
                      </a:endParaRPr>
                    </a:p>
                  </a:txBody>
                  <a:tcPr marT="45717" marB="45717" anchor="ctr" horzOverflow="overflow">
                    <a:lnL cap="flat">
                      <a:noFill/>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cs typeface="Times New Roman" pitchFamily="18" charset="0"/>
                          <a:sym typeface="Wingdings" pitchFamily="2" charset="2"/>
                        </a:rPr>
                        <a:t></a:t>
                      </a:r>
                      <a:r>
                        <a:rPr kumimoji="0" lang="en-US" sz="2800" b="0" i="0" u="none" strike="noStrike" cap="none" normalizeH="0" baseline="0" dirty="0">
                          <a:ln>
                            <a:noFill/>
                          </a:ln>
                          <a:solidFill>
                            <a:schemeClr val="tx1"/>
                          </a:solidFill>
                          <a:effectLst/>
                          <a:latin typeface="Tahoma" pitchFamily="34" charset="0"/>
                          <a:cs typeface="Arial" pitchFamily="34" charset="0"/>
                        </a:rPr>
                        <a:t> </a:t>
                      </a:r>
                    </a:p>
                  </a:txBody>
                  <a:tcPr marT="45717" marB="45717"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cs typeface="Times New Roman" pitchFamily="18" charset="0"/>
                          <a:sym typeface="Wingdings" pitchFamily="2" charset="2"/>
                        </a:rPr>
                        <a:t></a:t>
                      </a:r>
                    </a:p>
                  </a:txBody>
                  <a:tcPr marT="45717" marB="45717" anchor="ctr" horzOverflow="overflow">
                    <a:lnL w="12700" cap="flat" cmpd="sng" algn="ctr">
                      <a:solidFill>
                        <a:srgbClr val="FFFF00"/>
                      </a:solidFill>
                      <a:prstDash val="solid"/>
                      <a:round/>
                      <a:headEnd type="none" w="med" len="med"/>
                      <a:tailEnd type="none" w="med" len="med"/>
                    </a:lnL>
                    <a:lnR cap="flat">
                      <a:noFill/>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1"/>
                  </a:ext>
                </a:extLst>
              </a:tr>
              <a:tr h="1049596">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cs typeface="Times New Roman" pitchFamily="18" charset="0"/>
                        </a:rPr>
                        <a:t>Responsiveness</a:t>
                      </a:r>
                      <a:r>
                        <a:rPr kumimoji="0" lang="en-US" sz="2800" b="0" i="0" u="none" strike="noStrike" cap="none" normalizeH="0" baseline="0" dirty="0">
                          <a:ln>
                            <a:noFill/>
                          </a:ln>
                          <a:solidFill>
                            <a:schemeClr val="tx1"/>
                          </a:solidFill>
                          <a:effectLst/>
                          <a:latin typeface="Tahoma" pitchFamily="34" charset="0"/>
                          <a:cs typeface="Arial" pitchFamily="34" charset="0"/>
                        </a:rPr>
                        <a:t> </a:t>
                      </a:r>
                    </a:p>
                  </a:txBody>
                  <a:tcPr marT="45717" marB="45717" anchor="ctr" horzOverflow="overflow">
                    <a:lnL cap="flat">
                      <a:noFill/>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a:ln>
                            <a:noFill/>
                          </a:ln>
                          <a:solidFill>
                            <a:schemeClr val="tx1"/>
                          </a:solidFill>
                          <a:effectLst/>
                          <a:latin typeface="Tahoma" pitchFamily="34" charset="0"/>
                          <a:cs typeface="Times New Roman" pitchFamily="18" charset="0"/>
                          <a:sym typeface="Wingdings" pitchFamily="2" charset="2"/>
                        </a:rPr>
                        <a:t></a:t>
                      </a:r>
                    </a:p>
                  </a:txBody>
                  <a:tcPr marT="45717" marB="45717"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cs typeface="Times New Roman" pitchFamily="18" charset="0"/>
                          <a:sym typeface="Wingdings" pitchFamily="2" charset="2"/>
                        </a:rPr>
                        <a:t></a:t>
                      </a:r>
                    </a:p>
                  </a:txBody>
                  <a:tcPr marT="45717" marB="45717" anchor="ctr" horzOverflow="overflow">
                    <a:lnL w="12700" cap="flat" cmpd="sng" algn="ctr">
                      <a:solidFill>
                        <a:srgbClr val="FFFF00"/>
                      </a:solidFill>
                      <a:prstDash val="solid"/>
                      <a:round/>
                      <a:headEnd type="none" w="med" len="med"/>
                      <a:tailEnd type="none" w="med" len="med"/>
                    </a:lnL>
                    <a:lnR cap="flat">
                      <a:noFill/>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2"/>
                  </a:ext>
                </a:extLst>
              </a:tr>
              <a:tr h="1220242">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a:ln>
                            <a:noFill/>
                          </a:ln>
                          <a:solidFill>
                            <a:schemeClr val="tx1"/>
                          </a:solidFill>
                          <a:effectLst/>
                          <a:latin typeface="Tahoma" pitchFamily="34" charset="0"/>
                          <a:cs typeface="Times New Roman" pitchFamily="18" charset="0"/>
                        </a:rPr>
                        <a:t>Financial Contribution</a:t>
                      </a:r>
                      <a:r>
                        <a:rPr kumimoji="0" lang="en-US" sz="2800" b="0" i="0" u="none" strike="noStrike" cap="none" normalizeH="0" baseline="0">
                          <a:ln>
                            <a:noFill/>
                          </a:ln>
                          <a:solidFill>
                            <a:schemeClr val="tx1"/>
                          </a:solidFill>
                          <a:effectLst/>
                          <a:latin typeface="Tahoma" pitchFamily="34" charset="0"/>
                          <a:cs typeface="Arial" pitchFamily="34" charset="0"/>
                        </a:rPr>
                        <a:t> </a:t>
                      </a:r>
                    </a:p>
                  </a:txBody>
                  <a:tcPr marT="45717" marB="45717" anchor="ctr" horzOverflow="overflow">
                    <a:lnL cap="flat">
                      <a:noFill/>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800" b="0" i="0" u="none" strike="noStrike" cap="none" normalizeH="0" baseline="0">
                        <a:ln>
                          <a:noFill/>
                        </a:ln>
                        <a:solidFill>
                          <a:schemeClr val="tx1"/>
                        </a:solidFill>
                        <a:effectLst/>
                        <a:latin typeface="Tahoma" pitchFamily="34" charset="0"/>
                        <a:cs typeface="Arial" pitchFamily="34" charset="0"/>
                      </a:endParaRPr>
                    </a:p>
                  </a:txBody>
                  <a:tcPr marT="45717" marB="45717"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cs typeface="Times New Roman" pitchFamily="18" charset="0"/>
                          <a:sym typeface="Wingdings" pitchFamily="2" charset="2"/>
                        </a:rPr>
                        <a:t></a:t>
                      </a:r>
                    </a:p>
                  </a:txBody>
                  <a:tcPr marT="45717" marB="45717" anchor="ctr" horzOverflow="overflow">
                    <a:lnL w="12700" cap="flat" cmpd="sng" algn="ctr">
                      <a:solidFill>
                        <a:srgbClr val="FFFF00"/>
                      </a:solidFill>
                      <a:prstDash val="solid"/>
                      <a:round/>
                      <a:headEnd type="none" w="med" len="med"/>
                      <a:tailEnd type="none" w="med" len="med"/>
                    </a:lnL>
                    <a:lnR cap="flat">
                      <a:noFill/>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3"/>
                  </a:ext>
                </a:extLst>
              </a:tr>
              <a:tr h="1043447">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800" b="0" i="0" u="none" strike="noStrike" cap="none" normalizeH="0" baseline="0">
                        <a:ln>
                          <a:noFill/>
                        </a:ln>
                        <a:solidFill>
                          <a:schemeClr val="tx1"/>
                        </a:solidFill>
                        <a:effectLst/>
                        <a:latin typeface="Tahoma" pitchFamily="34" charset="0"/>
                        <a:cs typeface="Arial" pitchFamily="34" charset="0"/>
                      </a:endParaRPr>
                    </a:p>
                  </a:txBody>
                  <a:tcPr marT="45717" marB="45717" anchor="ctr" horzOverflow="overflow">
                    <a:lnL cap="flat">
                      <a:noFill/>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cap="flat">
                      <a:noFill/>
                    </a:lnB>
                    <a:lnTlToBr>
                      <a:noFill/>
                    </a:lnTlToBr>
                    <a:lnBlToTr>
                      <a:noFill/>
                    </a:lnBlToTr>
                    <a:solidFill>
                      <a:srgbClr val="00B0F0"/>
                    </a:solidFill>
                  </a:tcPr>
                </a:tc>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a:ln>
                            <a:noFill/>
                          </a:ln>
                          <a:solidFill>
                            <a:schemeClr val="tx1"/>
                          </a:solidFill>
                          <a:effectLst/>
                          <a:latin typeface="Tahoma" pitchFamily="34" charset="0"/>
                          <a:cs typeface="Times New Roman" pitchFamily="18" charset="0"/>
                        </a:rPr>
                        <a:t>Quality</a:t>
                      </a:r>
                      <a:r>
                        <a:rPr kumimoji="0" lang="en-US" sz="2800" b="0" i="0" u="none" strike="noStrike" cap="none" normalizeH="0" baseline="0">
                          <a:ln>
                            <a:noFill/>
                          </a:ln>
                          <a:solidFill>
                            <a:schemeClr val="tx1"/>
                          </a:solidFill>
                          <a:effectLst/>
                          <a:latin typeface="Tahoma" pitchFamily="34" charset="0"/>
                          <a:cs typeface="Arial" pitchFamily="34" charset="0"/>
                        </a:rPr>
                        <a:t> </a:t>
                      </a:r>
                    </a:p>
                  </a:txBody>
                  <a:tcPr marT="45717" marB="45717" anchor="ctr"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cap="flat">
                      <a:noFill/>
                    </a:lnB>
                    <a:lnTlToBr>
                      <a:noFill/>
                    </a:lnTlToBr>
                    <a:lnBlToTr>
                      <a:noFill/>
                    </a:lnBlToTr>
                    <a:solidFill>
                      <a:srgbClr val="00B0F0"/>
                    </a:solidFill>
                  </a:tcPr>
                </a:tc>
                <a:tc>
                  <a:txBody>
                    <a:bodyPr/>
                    <a:lstStyle/>
                    <a:p>
                      <a:pPr marL="0" marR="0" lvl="0" indent="0" algn="l" defTabSz="914400" rtl="1"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cs typeface="Times New Roman" pitchFamily="18" charset="0"/>
                        </a:rPr>
                        <a:t>Equity</a:t>
                      </a:r>
                      <a:r>
                        <a:rPr kumimoji="0" lang="en-US" sz="2800" b="0" i="0" u="none" strike="noStrike" cap="none" normalizeH="0" baseline="0" dirty="0">
                          <a:ln>
                            <a:noFill/>
                          </a:ln>
                          <a:solidFill>
                            <a:schemeClr val="tx1"/>
                          </a:solidFill>
                          <a:effectLst/>
                          <a:latin typeface="Tahoma" pitchFamily="34" charset="0"/>
                          <a:cs typeface="Arial" pitchFamily="34" charset="0"/>
                        </a:rPr>
                        <a:t> </a:t>
                      </a:r>
                    </a:p>
                  </a:txBody>
                  <a:tcPr marT="45717" marB="45717" anchor="ctr" horzOverflow="overflow">
                    <a:lnL w="12700" cap="flat" cmpd="sng" algn="ctr">
                      <a:solidFill>
                        <a:srgbClr val="FFFF00"/>
                      </a:solidFill>
                      <a:prstDash val="solid"/>
                      <a:round/>
                      <a:headEnd type="none" w="med" len="med"/>
                      <a:tailEnd type="none" w="med" len="med"/>
                    </a:lnL>
                    <a:lnR cap="flat">
                      <a:noFill/>
                    </a:lnR>
                    <a:lnT w="12700" cap="flat" cmpd="sng" algn="ctr">
                      <a:solidFill>
                        <a:srgbClr val="FFFF00"/>
                      </a:solidFill>
                      <a:prstDash val="solid"/>
                      <a:round/>
                      <a:headEnd type="none" w="med" len="med"/>
                      <a:tailEnd type="none" w="med" len="med"/>
                    </a:lnT>
                    <a:lnB cap="flat">
                      <a:noFill/>
                    </a:lnB>
                    <a:lnTlToBr>
                      <a:noFill/>
                    </a:lnTlToBr>
                    <a:lnBlToTr>
                      <a:noFill/>
                    </a:lnBlToTr>
                    <a:solidFill>
                      <a:srgbClr val="00B0F0"/>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80665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Autofit/>
          </a:bodyPr>
          <a:lstStyle/>
          <a:p>
            <a:pPr eaLnBrk="1" hangingPunct="1"/>
            <a:r>
              <a:rPr lang="fa-IR" altLang="fa-IR" sz="4800" dirty="0">
                <a:ln>
                  <a:noFill/>
                </a:ln>
                <a:latin typeface="IranNastaliq" pitchFamily="18" charset="0"/>
              </a:rPr>
              <a:t>نظام سلامت را چگونه تحلیل و بررسی کنیم؟</a:t>
            </a:r>
          </a:p>
        </p:txBody>
      </p:sp>
      <p:sp>
        <p:nvSpPr>
          <p:cNvPr id="3" name="Content Placeholder 2"/>
          <p:cNvSpPr>
            <a:spLocks noGrp="1"/>
          </p:cNvSpPr>
          <p:nvPr>
            <p:ph sz="quarter" idx="1"/>
          </p:nvPr>
        </p:nvSpPr>
        <p:spPr>
          <a:xfrm>
            <a:off x="326571" y="1280159"/>
            <a:ext cx="11670357" cy="5044441"/>
          </a:xfrm>
        </p:spPr>
        <p:txBody>
          <a:bodyPr>
            <a:normAutofit lnSpcReduction="10000"/>
          </a:bodyPr>
          <a:lstStyle/>
          <a:p>
            <a:pPr eaLnBrk="1" hangingPunct="1"/>
            <a:r>
              <a:rPr lang="fa-IR" altLang="fa-IR" sz="3200" dirty="0"/>
              <a:t>رویکرد تحلیل سازمان بهداشت جهانی از عملکرد نظام های سلامت</a:t>
            </a:r>
          </a:p>
          <a:p>
            <a:pPr lvl="1" eaLnBrk="1" hangingPunct="1"/>
            <a:r>
              <a:rPr lang="fa-IR" altLang="fa-IR" sz="3200" dirty="0"/>
              <a:t>با استفاده از مجموعه ای از شاخص های عملکرد و نتایج و کاربرد فرمولهای پیچیده نظامهای سلامت را رتبه بندی کرد</a:t>
            </a:r>
          </a:p>
          <a:p>
            <a:pPr eaLnBrk="1" hangingPunct="1"/>
            <a:r>
              <a:rPr lang="fa-IR" altLang="fa-IR" sz="3200" dirty="0"/>
              <a:t>رویکرد جامعه شناسان</a:t>
            </a:r>
          </a:p>
          <a:p>
            <a:pPr lvl="1" eaLnBrk="1" hangingPunct="1"/>
            <a:r>
              <a:rPr lang="fa-IR" altLang="fa-IR" sz="3200" dirty="0"/>
              <a:t>با استفاده از شاخص </a:t>
            </a:r>
            <a:r>
              <a:rPr lang="en-US" altLang="fa-IR" sz="3200" dirty="0"/>
              <a:t>capacity</a:t>
            </a:r>
            <a:r>
              <a:rPr lang="fa-IR" altLang="fa-IR" sz="3200" dirty="0"/>
              <a:t> و شاخص پیامد</a:t>
            </a:r>
          </a:p>
          <a:p>
            <a:pPr eaLnBrk="1" hangingPunct="1"/>
            <a:r>
              <a:rPr lang="fa-IR" altLang="fa-IR" sz="3200" dirty="0"/>
              <a:t>رویکرد جریان منابع </a:t>
            </a:r>
            <a:r>
              <a:rPr lang="en-US" altLang="fa-IR" sz="3200" dirty="0"/>
              <a:t>resource flows</a:t>
            </a:r>
            <a:r>
              <a:rPr lang="fa-IR" altLang="fa-IR" sz="3200" dirty="0"/>
              <a:t> و روشهای پرداخت</a:t>
            </a:r>
          </a:p>
          <a:p>
            <a:pPr lvl="1" eaLnBrk="1" hangingPunct="1"/>
            <a:r>
              <a:rPr lang="fa-IR" altLang="fa-IR" sz="3200" dirty="0"/>
              <a:t>بعداً این روش به شکل </a:t>
            </a:r>
            <a:r>
              <a:rPr lang="en-US" altLang="fa-IR" sz="3200" dirty="0"/>
              <a:t>national health accounts</a:t>
            </a:r>
            <a:r>
              <a:rPr lang="fa-IR" altLang="fa-IR" sz="3200" dirty="0"/>
              <a:t> درآمد</a:t>
            </a:r>
          </a:p>
          <a:p>
            <a:pPr eaLnBrk="1" hangingPunct="1"/>
            <a:r>
              <a:rPr lang="fa-IR" altLang="fa-IR" sz="3200" dirty="0"/>
              <a:t>رویکرد (دانشگاه آکسفورد) اهرم های کنترل</a:t>
            </a:r>
          </a:p>
          <a:p>
            <a:pPr lvl="1" eaLnBrk="1" hangingPunct="1"/>
            <a:r>
              <a:rPr lang="fa-IR" altLang="fa-IR" sz="3200" dirty="0"/>
              <a:t>برای درک رفتار نقش آفرینان کلیدی در پاسخ به پاداش ها و انگیزه ها</a:t>
            </a:r>
          </a:p>
          <a:p>
            <a:pPr eaLnBrk="1" hangingPunct="1"/>
            <a:endParaRPr lang="fa-IR" altLang="fa-IR" sz="3200" dirty="0">
              <a:ea typeface="Majalla UI"/>
              <a:cs typeface="Majalla UI"/>
            </a:endParaRPr>
          </a:p>
          <a:p>
            <a:pPr eaLnBrk="1" hangingPunct="1"/>
            <a:endParaRPr lang="fa-IR" altLang="fa-IR" sz="3200" dirty="0">
              <a:ea typeface="Majalla UI"/>
              <a:cs typeface="Majalla UI"/>
            </a:endParaRPr>
          </a:p>
        </p:txBody>
      </p:sp>
      <p:sp>
        <p:nvSpPr>
          <p:cNvPr id="4" name="Slide Number Placeholder 3">
            <a:extLst>
              <a:ext uri="{FF2B5EF4-FFF2-40B4-BE49-F238E27FC236}">
                <a16:creationId xmlns:a16="http://schemas.microsoft.com/office/drawing/2014/main" id="{390656DB-7D7E-433B-ABD1-26F1726AD3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eaLnBrk="1" fontAlgn="auto" hangingPunct="1">
              <a:spcAft>
                <a:spcPts val="0"/>
              </a:spcAft>
              <a:defRPr/>
            </a:pPr>
            <a:r>
              <a:rPr lang="fa-IR" sz="4800" dirty="0">
                <a:latin typeface="IranNastaliq" pitchFamily="18" charset="0"/>
              </a:rPr>
              <a:t>چگونه می توان نظام سلامت را اصلاح نمود؟</a:t>
            </a:r>
          </a:p>
        </p:txBody>
      </p:sp>
      <p:sp>
        <p:nvSpPr>
          <p:cNvPr id="3" name="Content Placeholder 2"/>
          <p:cNvSpPr>
            <a:spLocks noGrp="1"/>
          </p:cNvSpPr>
          <p:nvPr>
            <p:ph sz="quarter" idx="1"/>
          </p:nvPr>
        </p:nvSpPr>
        <p:spPr/>
        <p:txBody>
          <a:bodyPr>
            <a:normAutofit/>
          </a:bodyPr>
          <a:lstStyle/>
          <a:p>
            <a:pPr marL="274320" indent="-274320" eaLnBrk="1" fontAlgn="auto" hangingPunct="1">
              <a:spcAft>
                <a:spcPts val="0"/>
              </a:spcAft>
              <a:buClr>
                <a:schemeClr val="accent3"/>
              </a:buClr>
              <a:buFont typeface="Wingdings 2"/>
              <a:buChar char=""/>
              <a:defRPr/>
            </a:pPr>
            <a:r>
              <a:rPr lang="fa-IR" sz="4000" dirty="0">
                <a:latin typeface="IranNastaliq" pitchFamily="18" charset="0"/>
              </a:rPr>
              <a:t>اهرم های کنترل نظام سلامت کدامند؟</a:t>
            </a:r>
          </a:p>
          <a:p>
            <a:pPr marL="274320" indent="-274320" eaLnBrk="1" fontAlgn="auto" hangingPunct="1">
              <a:spcAft>
                <a:spcPts val="0"/>
              </a:spcAft>
              <a:buClr>
                <a:schemeClr val="accent3"/>
              </a:buClr>
              <a:buFont typeface="Wingdings 2"/>
              <a:buChar char=""/>
              <a:defRPr/>
            </a:pPr>
            <a:r>
              <a:rPr lang="fa-IR" sz="4000" dirty="0">
                <a:latin typeface="IranNastaliq" pitchFamily="18" charset="0"/>
              </a:rPr>
              <a:t>اهرم کنترل(</a:t>
            </a:r>
            <a:r>
              <a:rPr lang="en-US" sz="4000" dirty="0">
                <a:latin typeface="+mj-lt"/>
              </a:rPr>
              <a:t>control knob</a:t>
            </a:r>
            <a:r>
              <a:rPr lang="fa-IR" sz="4000" dirty="0">
                <a:latin typeface="IranNastaliq" pitchFamily="18" charset="0"/>
              </a:rPr>
              <a:t>) نظام سلامت چیست؟</a:t>
            </a:r>
          </a:p>
          <a:p>
            <a:pPr marL="640080" lvl="1" indent="-246888" eaLnBrk="1" fontAlgn="auto" hangingPunct="1">
              <a:spcAft>
                <a:spcPts val="0"/>
              </a:spcAft>
              <a:buFont typeface="Wingdings 2"/>
              <a:buChar char=""/>
              <a:defRPr/>
            </a:pPr>
            <a:r>
              <a:rPr lang="fa-IR" sz="3600" dirty="0">
                <a:latin typeface="IranNastaliq" pitchFamily="18" charset="0"/>
              </a:rPr>
              <a:t>تأمین مالی</a:t>
            </a:r>
          </a:p>
          <a:p>
            <a:pPr marL="640080" lvl="1" indent="-246888" eaLnBrk="1" fontAlgn="auto" hangingPunct="1">
              <a:spcAft>
                <a:spcPts val="0"/>
              </a:spcAft>
              <a:buFont typeface="Wingdings 2"/>
              <a:buChar char=""/>
              <a:defRPr/>
            </a:pPr>
            <a:r>
              <a:rPr lang="fa-IR" sz="3600" dirty="0">
                <a:latin typeface="IranNastaliq" pitchFamily="18" charset="0"/>
              </a:rPr>
              <a:t>پرداخت</a:t>
            </a:r>
          </a:p>
          <a:p>
            <a:pPr marL="640080" lvl="1" indent="-246888" eaLnBrk="1" fontAlgn="auto" hangingPunct="1">
              <a:spcAft>
                <a:spcPts val="0"/>
              </a:spcAft>
              <a:buFont typeface="Wingdings 2"/>
              <a:buChar char=""/>
              <a:defRPr/>
            </a:pPr>
            <a:r>
              <a:rPr lang="fa-IR" sz="3600" dirty="0">
                <a:latin typeface="IranNastaliq" pitchFamily="18" charset="0"/>
              </a:rPr>
              <a:t>سازماندهی</a:t>
            </a:r>
          </a:p>
          <a:p>
            <a:pPr marL="640080" lvl="1" indent="-246888" eaLnBrk="1" fontAlgn="auto" hangingPunct="1">
              <a:spcAft>
                <a:spcPts val="0"/>
              </a:spcAft>
              <a:buFont typeface="Wingdings 2"/>
              <a:buChar char=""/>
              <a:defRPr/>
            </a:pPr>
            <a:r>
              <a:rPr lang="fa-IR" sz="3600" dirty="0">
                <a:latin typeface="IranNastaliq" pitchFamily="18" charset="0"/>
              </a:rPr>
              <a:t>وضع مقررات و رفتار</a:t>
            </a:r>
          </a:p>
          <a:p>
            <a:pPr marL="640080" lvl="1" indent="-246888" eaLnBrk="1" fontAlgn="auto" hangingPunct="1">
              <a:spcAft>
                <a:spcPts val="0"/>
              </a:spcAft>
              <a:buFont typeface="Wingdings 2"/>
              <a:buChar char=""/>
              <a:defRPr/>
            </a:pPr>
            <a:endParaRPr lang="fa-IR" sz="3600" dirty="0"/>
          </a:p>
        </p:txBody>
      </p:sp>
      <p:sp>
        <p:nvSpPr>
          <p:cNvPr id="5" name="Slide Number Placeholder 4">
            <a:extLst>
              <a:ext uri="{FF2B5EF4-FFF2-40B4-BE49-F238E27FC236}">
                <a16:creationId xmlns:a16="http://schemas.microsoft.com/office/drawing/2014/main" id="{A0D7C4DF-101D-4E70-A2A7-80C1CD3146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عنوان 1"/>
          <p:cNvSpPr>
            <a:spLocks noGrp="1"/>
          </p:cNvSpPr>
          <p:nvPr>
            <p:ph type="title"/>
          </p:nvPr>
        </p:nvSpPr>
        <p:spPr>
          <a:xfrm>
            <a:off x="1524000" y="152400"/>
            <a:ext cx="9144000" cy="838200"/>
          </a:xfrm>
        </p:spPr>
        <p:txBody>
          <a:bodyPr/>
          <a:lstStyle/>
          <a:p>
            <a:pPr algn="ctr">
              <a:buFont typeface="Arial" pitchFamily="34" charset="0"/>
              <a:buNone/>
            </a:pPr>
            <a:r>
              <a:rPr lang="fa-IR" sz="2800"/>
              <a:t>نقشه راه</a:t>
            </a:r>
          </a:p>
        </p:txBody>
      </p:sp>
      <p:sp>
        <p:nvSpPr>
          <p:cNvPr id="89091" name="نگهدارنده مکان محتوا 2"/>
          <p:cNvSpPr>
            <a:spLocks noGrp="1"/>
          </p:cNvSpPr>
          <p:nvPr>
            <p:ph idx="1"/>
          </p:nvPr>
        </p:nvSpPr>
        <p:spPr>
          <a:xfrm>
            <a:off x="1524000" y="1052514"/>
            <a:ext cx="9144000" cy="5329237"/>
          </a:xfrm>
        </p:spPr>
        <p:txBody>
          <a:bodyPr/>
          <a:lstStyle/>
          <a:p>
            <a:endParaRPr lang="fa-IR">
              <a:cs typeface="B Mitra" pitchFamily="2" charset="-78"/>
            </a:endParaRPr>
          </a:p>
          <a:p>
            <a:endParaRPr lang="fa-IR">
              <a:cs typeface="B Mitra" pitchFamily="2" charset="-78"/>
            </a:endParaRPr>
          </a:p>
        </p:txBody>
      </p:sp>
      <p:sp>
        <p:nvSpPr>
          <p:cNvPr id="5" name="Oval 4"/>
          <p:cNvSpPr/>
          <p:nvPr/>
        </p:nvSpPr>
        <p:spPr>
          <a:xfrm>
            <a:off x="1524001" y="5661026"/>
            <a:ext cx="1152525" cy="1152525"/>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white"/>
                </a:solidFill>
                <a:effectLst/>
                <a:uLnTx/>
                <a:uFillTx/>
                <a:latin typeface="Calibri"/>
                <a:ea typeface="+mn-ea"/>
                <a:cs typeface="B Mitra" pitchFamily="2" charset="-78"/>
              </a:rPr>
              <a:t>وضع موجود</a:t>
            </a:r>
          </a:p>
        </p:txBody>
      </p:sp>
      <p:sp>
        <p:nvSpPr>
          <p:cNvPr id="6" name="32-Point Star 5"/>
          <p:cNvSpPr/>
          <p:nvPr/>
        </p:nvSpPr>
        <p:spPr>
          <a:xfrm>
            <a:off x="8832304" y="0"/>
            <a:ext cx="1728192" cy="1628800"/>
          </a:xfrm>
          <a:prstGeom prst="star32">
            <a:avLst/>
          </a:prstGeom>
          <a:gradFill>
            <a:gsLst>
              <a:gs pos="0">
                <a:srgbClr val="FFFF00"/>
              </a:gs>
              <a:gs pos="100000">
                <a:schemeClr val="dk2">
                  <a:shade val="30000"/>
                  <a:satMod val="200000"/>
                </a:schemeClr>
              </a:gs>
            </a:gsLst>
          </a:gradFill>
        </p:spPr>
        <p:style>
          <a:lnRef idx="2">
            <a:schemeClr val="accent1">
              <a:shade val="50000"/>
            </a:schemeClr>
          </a:lnRef>
          <a:fillRef idx="1003">
            <a:schemeClr val="dk2"/>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rgbClr val="FF0000"/>
                </a:solidFill>
                <a:effectLst/>
                <a:uLnTx/>
                <a:uFillTx/>
                <a:latin typeface="Calibri"/>
                <a:ea typeface="+mn-ea"/>
                <a:cs typeface="B Mitra" pitchFamily="2" charset="-78"/>
              </a:rPr>
              <a:t>وضع مطلوب</a:t>
            </a:r>
          </a:p>
        </p:txBody>
      </p:sp>
      <p:cxnSp>
        <p:nvCxnSpPr>
          <p:cNvPr id="11" name="متصل کننده پیکان مستقیم 10"/>
          <p:cNvCxnSpPr>
            <a:stCxn id="5" idx="7"/>
          </p:cNvCxnSpPr>
          <p:nvPr/>
        </p:nvCxnSpPr>
        <p:spPr>
          <a:xfrm flipV="1">
            <a:off x="2506663" y="1341438"/>
            <a:ext cx="6469062" cy="448786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DD518-577E-4E9E-A80C-F0CE5027628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eaLnBrk="1" fontAlgn="auto" hangingPunct="1">
              <a:spcAft>
                <a:spcPts val="0"/>
              </a:spcAft>
              <a:defRPr/>
            </a:pPr>
            <a:r>
              <a:rPr lang="fa-IR" sz="5400" dirty="0">
                <a:latin typeface="IranNastaliq" pitchFamily="18" charset="0"/>
              </a:rPr>
              <a:t>چگونگی عملکرد اهرم های کنترل</a:t>
            </a:r>
          </a:p>
        </p:txBody>
      </p:sp>
      <p:sp>
        <p:nvSpPr>
          <p:cNvPr id="3" name="Content Placeholder 2"/>
          <p:cNvSpPr>
            <a:spLocks noGrp="1"/>
          </p:cNvSpPr>
          <p:nvPr>
            <p:ph sz="quarter" idx="1"/>
          </p:nvPr>
        </p:nvSpPr>
        <p:spPr/>
        <p:txBody>
          <a:bodyPr/>
          <a:lstStyle/>
          <a:p>
            <a:pPr marL="639763" lvl="1" indent="-246063" eaLnBrk="1" hangingPunct="1">
              <a:spcAft>
                <a:spcPct val="0"/>
              </a:spcAft>
              <a:buFont typeface="Wingdings 2" pitchFamily="18" charset="2"/>
              <a:buChar char=""/>
            </a:pPr>
            <a:r>
              <a:rPr lang="fa-IR" sz="3600"/>
              <a:t>علی رغم اینکه هرکدام از این اهرم ها به تنهایی هم می تواند نظام سلامت را تحت تأثیر قرار دهد اما برای اصلاح نظام سلامت بیش از یک اهرم کنترل مورد استفاده قرار می گیرد</a:t>
            </a:r>
          </a:p>
          <a:p>
            <a:pPr marL="639763" lvl="1" indent="-246063" eaLnBrk="1" hangingPunct="1">
              <a:spcAft>
                <a:spcPct val="0"/>
              </a:spcAft>
              <a:buFont typeface="Wingdings 2" pitchFamily="18" charset="2"/>
              <a:buChar char=""/>
            </a:pPr>
            <a:r>
              <a:rPr lang="fa-IR" sz="3600"/>
              <a:t>این اهرم ها جز اثر مستقیم اثر غیر مستقیم نیز خواهند داشت</a:t>
            </a:r>
          </a:p>
          <a:p>
            <a:pPr marL="639763" lvl="1" indent="-246063" eaLnBrk="1" hangingPunct="1">
              <a:spcAft>
                <a:spcPct val="0"/>
              </a:spcAft>
              <a:buFont typeface="Wingdings 2" pitchFamily="18" charset="2"/>
              <a:buChar char=""/>
            </a:pPr>
            <a:r>
              <a:rPr lang="fa-IR" sz="3600"/>
              <a:t>دولت ها می توانند بطور مستقیم یا غیر مستقیم مقدمات و شرایط هر یک از اهرم ها را تغییر دهند</a:t>
            </a:r>
          </a:p>
        </p:txBody>
      </p:sp>
      <p:sp>
        <p:nvSpPr>
          <p:cNvPr id="5" name="Slide Number Placeholder 4">
            <a:extLst>
              <a:ext uri="{FF2B5EF4-FFF2-40B4-BE49-F238E27FC236}">
                <a16:creationId xmlns:a16="http://schemas.microsoft.com/office/drawing/2014/main" id="{1C5B026F-2297-44A0-AFCF-E6109FB483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eaLnBrk="1" fontAlgn="auto" hangingPunct="1">
              <a:spcAft>
                <a:spcPts val="0"/>
              </a:spcAft>
              <a:defRPr/>
            </a:pPr>
            <a:r>
              <a:rPr lang="fa-IR" sz="5400" dirty="0">
                <a:latin typeface="IranNastaliq" pitchFamily="18" charset="0"/>
              </a:rPr>
              <a:t>عوامل فراتر از اهرم ها</a:t>
            </a:r>
          </a:p>
        </p:txBody>
      </p:sp>
      <p:sp>
        <p:nvSpPr>
          <p:cNvPr id="3" name="Content Placeholder 2"/>
          <p:cNvSpPr>
            <a:spLocks noGrp="1"/>
          </p:cNvSpPr>
          <p:nvPr>
            <p:ph sz="quarter" idx="1"/>
          </p:nvPr>
        </p:nvSpPr>
        <p:spPr/>
        <p:txBody>
          <a:bodyPr/>
          <a:lstStyle/>
          <a:p>
            <a:pPr lvl="1" eaLnBrk="1" hangingPunct="1"/>
            <a:r>
              <a:rPr lang="fa-IR" altLang="fa-IR" sz="3600"/>
              <a:t>فرهنگ</a:t>
            </a:r>
          </a:p>
          <a:p>
            <a:pPr lvl="1" eaLnBrk="1" hangingPunct="1"/>
            <a:r>
              <a:rPr lang="fa-IR" altLang="fa-IR" sz="3600"/>
              <a:t>تاریخ</a:t>
            </a:r>
          </a:p>
          <a:p>
            <a:pPr lvl="1" eaLnBrk="1" hangingPunct="1"/>
            <a:r>
              <a:rPr lang="fa-IR" altLang="fa-IR" sz="3600"/>
              <a:t>سنت</a:t>
            </a:r>
          </a:p>
          <a:p>
            <a:pPr lvl="3" indent="-246063" eaLnBrk="1" hangingPunct="1"/>
            <a:r>
              <a:rPr lang="fa-IR" altLang="fa-IR" sz="3200"/>
              <a:t>نگرش های سیاسی و اجتماعی</a:t>
            </a:r>
          </a:p>
          <a:p>
            <a:pPr lvl="3" indent="-246063" eaLnBrk="1" hangingPunct="1"/>
            <a:r>
              <a:rPr lang="fa-IR" altLang="fa-IR" sz="3200"/>
              <a:t>نگرش نسبت به حکومت و توان آن</a:t>
            </a:r>
          </a:p>
          <a:p>
            <a:pPr lvl="3" indent="-246063" eaLnBrk="1" hangingPunct="1"/>
            <a:r>
              <a:rPr lang="fa-IR" altLang="fa-IR" sz="3200"/>
              <a:t>نگرش نسبت به نظام سلامت</a:t>
            </a:r>
          </a:p>
          <a:p>
            <a:pPr lvl="3" indent="-246063" eaLnBrk="1" hangingPunct="1"/>
            <a:r>
              <a:rPr lang="fa-IR" altLang="fa-IR" sz="3200"/>
              <a:t>نگرش نسبت به خدمات سلامت</a:t>
            </a:r>
          </a:p>
          <a:p>
            <a:pPr lvl="3" indent="-246063" eaLnBrk="1" hangingPunct="1"/>
            <a:endParaRPr lang="fa-IR" altLang="fa-IR" sz="3200"/>
          </a:p>
        </p:txBody>
      </p:sp>
      <p:sp>
        <p:nvSpPr>
          <p:cNvPr id="5" name="Slide Number Placeholder 4">
            <a:extLst>
              <a:ext uri="{FF2B5EF4-FFF2-40B4-BE49-F238E27FC236}">
                <a16:creationId xmlns:a16="http://schemas.microsoft.com/office/drawing/2014/main" id="{6C2E59F5-CC86-45B7-9039-BD9479D8220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eaLnBrk="1" fontAlgn="auto" hangingPunct="1">
              <a:spcAft>
                <a:spcPts val="0"/>
              </a:spcAft>
              <a:defRPr/>
            </a:pPr>
            <a:r>
              <a:rPr lang="fa-IR" sz="5400" dirty="0">
                <a:latin typeface="IranNastaliq" pitchFamily="18" charset="0"/>
              </a:rPr>
              <a:t>آیا انجام اصلاحات آسان است؟</a:t>
            </a:r>
          </a:p>
        </p:txBody>
      </p:sp>
      <p:sp>
        <p:nvSpPr>
          <p:cNvPr id="3" name="Content Placeholder 2"/>
          <p:cNvSpPr>
            <a:spLocks noGrp="1"/>
          </p:cNvSpPr>
          <p:nvPr>
            <p:ph sz="quarter" idx="1"/>
          </p:nvPr>
        </p:nvSpPr>
        <p:spPr/>
        <p:txBody>
          <a:bodyPr>
            <a:normAutofit/>
          </a:bodyPr>
          <a:lstStyle/>
          <a:p>
            <a:pPr marL="273367" indent="-246888" eaLnBrk="1" fontAlgn="auto" hangingPunct="1">
              <a:spcAft>
                <a:spcPts val="0"/>
              </a:spcAft>
              <a:buFont typeface="Wingdings 2"/>
              <a:buChar char=""/>
              <a:defRPr/>
            </a:pPr>
            <a:r>
              <a:rPr lang="fa-IR" sz="3800" dirty="0"/>
              <a:t>اصلاحات آسان نیست، اما غیر ممکن هم نیست</a:t>
            </a:r>
          </a:p>
          <a:p>
            <a:pPr marL="640080" lvl="1" indent="-246888" eaLnBrk="1" fontAlgn="auto" hangingPunct="1">
              <a:spcAft>
                <a:spcPts val="0"/>
              </a:spcAft>
              <a:buFont typeface="Wingdings 2"/>
              <a:buChar char=""/>
              <a:defRPr/>
            </a:pPr>
            <a:r>
              <a:rPr lang="fa-IR" sz="3600" dirty="0"/>
              <a:t>ابزار سیاسی</a:t>
            </a:r>
            <a:endParaRPr lang="fa-IR" sz="3300" dirty="0"/>
          </a:p>
          <a:p>
            <a:pPr marL="640080" lvl="1" indent="-246888" eaLnBrk="1" fontAlgn="auto" hangingPunct="1">
              <a:spcAft>
                <a:spcPts val="0"/>
              </a:spcAft>
              <a:buFont typeface="Wingdings 2"/>
              <a:buChar char=""/>
              <a:defRPr/>
            </a:pPr>
            <a:r>
              <a:rPr lang="fa-IR" sz="3300" dirty="0"/>
              <a:t>موقع شناسی</a:t>
            </a:r>
          </a:p>
          <a:p>
            <a:pPr marL="640080" lvl="1" indent="-246888" eaLnBrk="1" fontAlgn="auto" hangingPunct="1">
              <a:spcAft>
                <a:spcPts val="0"/>
              </a:spcAft>
              <a:buFont typeface="Wingdings 2"/>
              <a:buChar char=""/>
              <a:defRPr/>
            </a:pPr>
            <a:r>
              <a:rPr lang="fa-IR" sz="3300" dirty="0"/>
              <a:t>رهبری سیاسی اجتماعی</a:t>
            </a:r>
          </a:p>
          <a:p>
            <a:pPr marL="273367" indent="-246888" eaLnBrk="1" fontAlgn="auto" hangingPunct="1">
              <a:spcAft>
                <a:spcPts val="0"/>
              </a:spcAft>
              <a:buFont typeface="Wingdings 2"/>
              <a:buChar char=""/>
              <a:defRPr/>
            </a:pPr>
            <a:r>
              <a:rPr lang="fa-IR" sz="3800" dirty="0"/>
              <a:t>ولی تضمینی هم نیست</a:t>
            </a:r>
          </a:p>
          <a:p>
            <a:pPr marL="273367" indent="-246888" eaLnBrk="1" fontAlgn="auto" hangingPunct="1">
              <a:spcAft>
                <a:spcPts val="0"/>
              </a:spcAft>
              <a:buFont typeface="Wingdings 2"/>
              <a:buChar char=""/>
              <a:defRPr/>
            </a:pPr>
            <a:r>
              <a:rPr lang="fa-IR" sz="3800" dirty="0"/>
              <a:t>آنچه مهم است هدف است اما روش و استراتژی رسیدن به هدف به شرط رعایت ارزش ها قابل تغییر است</a:t>
            </a:r>
          </a:p>
        </p:txBody>
      </p:sp>
      <p:sp>
        <p:nvSpPr>
          <p:cNvPr id="5" name="Slide Number Placeholder 4">
            <a:extLst>
              <a:ext uri="{FF2B5EF4-FFF2-40B4-BE49-F238E27FC236}">
                <a16:creationId xmlns:a16="http://schemas.microsoft.com/office/drawing/2014/main" id="{CE6DCEDF-6950-4C83-AB5C-6EBF655A82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eaLnBrk="1" fontAlgn="auto" hangingPunct="1">
              <a:spcAft>
                <a:spcPts val="0"/>
              </a:spcAft>
              <a:defRPr/>
            </a:pPr>
            <a:r>
              <a:rPr lang="fa-IR" sz="4800" dirty="0">
                <a:latin typeface="IranNastaliq" pitchFamily="18" charset="0"/>
              </a:rPr>
              <a:t>آیا انجام اصلاحات آسان است؟</a:t>
            </a:r>
          </a:p>
        </p:txBody>
      </p:sp>
      <p:sp>
        <p:nvSpPr>
          <p:cNvPr id="3" name="Content Placeholder 2"/>
          <p:cNvSpPr>
            <a:spLocks noGrp="1"/>
          </p:cNvSpPr>
          <p:nvPr>
            <p:ph sz="quarter" idx="1"/>
          </p:nvPr>
        </p:nvSpPr>
        <p:spPr/>
        <p:txBody>
          <a:bodyPr/>
          <a:lstStyle/>
          <a:p>
            <a:pPr indent="-246063" eaLnBrk="1" hangingPunct="1"/>
            <a:r>
              <a:rPr lang="fa-IR" altLang="fa-IR" sz="3800"/>
              <a:t>عصر پذیرش بدون چون و چرای نظرات و اصلاحات بسر آمده است</a:t>
            </a:r>
          </a:p>
          <a:p>
            <a:pPr indent="-246063" eaLnBrk="1" hangingPunct="1"/>
            <a:r>
              <a:rPr lang="fa-IR" altLang="fa-IR" sz="3800"/>
              <a:t>باید نسبت به شفاف سازی اهداف و ارزشها اقدام نمود</a:t>
            </a:r>
          </a:p>
          <a:p>
            <a:pPr indent="-246063" eaLnBrk="1" hangingPunct="1"/>
            <a:r>
              <a:rPr lang="fa-IR" altLang="fa-IR" sz="3800"/>
              <a:t>همه ذینفعان باهوش و منفعت طلبند؟</a:t>
            </a:r>
          </a:p>
          <a:p>
            <a:pPr indent="-246063" eaLnBrk="1" hangingPunct="1"/>
            <a:r>
              <a:rPr lang="fa-IR" altLang="fa-IR" sz="3800"/>
              <a:t>تفاوت بین انجام کار خوب و انجام یک کار بخوبی!</a:t>
            </a:r>
          </a:p>
          <a:p>
            <a:pPr indent="-246063" eaLnBrk="1" hangingPunct="1"/>
            <a:endParaRPr lang="fa-IR" altLang="fa-IR" sz="3800"/>
          </a:p>
        </p:txBody>
      </p:sp>
      <p:sp>
        <p:nvSpPr>
          <p:cNvPr id="5" name="Slide Number Placeholder 4">
            <a:extLst>
              <a:ext uri="{FF2B5EF4-FFF2-40B4-BE49-F238E27FC236}">
                <a16:creationId xmlns:a16="http://schemas.microsoft.com/office/drawing/2014/main" id="{6FF2D61B-25EC-4AE3-9B12-7B960DF169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eaLnBrk="1" fontAlgn="auto" hangingPunct="1">
              <a:spcAft>
                <a:spcPts val="0"/>
              </a:spcAft>
              <a:defRPr/>
            </a:pPr>
            <a:r>
              <a:rPr lang="fa-IR" sz="3600" dirty="0">
                <a:latin typeface="IranNastaliq" pitchFamily="18" charset="0"/>
              </a:rPr>
              <a:t>نیروهای محرکه اصلاحات  بخش سلامت چیست؟</a:t>
            </a:r>
          </a:p>
        </p:txBody>
      </p:sp>
      <p:sp>
        <p:nvSpPr>
          <p:cNvPr id="3" name="Content Placeholder 2"/>
          <p:cNvSpPr>
            <a:spLocks noGrp="1"/>
          </p:cNvSpPr>
          <p:nvPr>
            <p:ph sz="quarter" idx="1"/>
          </p:nvPr>
        </p:nvSpPr>
        <p:spPr>
          <a:xfrm>
            <a:off x="304800" y="1474838"/>
            <a:ext cx="11582400" cy="4773561"/>
          </a:xfrm>
        </p:spPr>
        <p:txBody>
          <a:bodyPr>
            <a:normAutofit/>
          </a:bodyPr>
          <a:lstStyle/>
          <a:p>
            <a:pPr marL="768350" indent="-742950" eaLnBrk="1" hangingPunct="1">
              <a:buFont typeface="Calibri" pitchFamily="34" charset="0"/>
              <a:buAutoNum type="arabicPeriod"/>
            </a:pPr>
            <a:r>
              <a:rPr lang="fa-IR" altLang="fa-IR" sz="5400" dirty="0"/>
              <a:t>هزینه های فزاینده</a:t>
            </a:r>
          </a:p>
          <a:p>
            <a:pPr marL="768350" indent="-742950" eaLnBrk="1" hangingPunct="1">
              <a:buFont typeface="Calibri" pitchFamily="34" charset="0"/>
              <a:buAutoNum type="arabicPeriod"/>
            </a:pPr>
            <a:r>
              <a:rPr lang="fa-IR" altLang="fa-IR" sz="5400" dirty="0"/>
              <a:t>انتظارات فزاینده مردم</a:t>
            </a:r>
          </a:p>
          <a:p>
            <a:pPr marL="768350" indent="-742950" eaLnBrk="1" hangingPunct="1">
              <a:buFont typeface="Calibri" pitchFamily="34" charset="0"/>
              <a:buAutoNum type="arabicPeriod"/>
            </a:pPr>
            <a:r>
              <a:rPr lang="fa-IR" altLang="fa-IR" sz="5400" dirty="0"/>
              <a:t>محدودیت در ظرفیت پرداخت هزینه مراقبت سلامت</a:t>
            </a:r>
          </a:p>
          <a:p>
            <a:pPr marL="768350" indent="-742950" eaLnBrk="1" hangingPunct="1">
              <a:buFont typeface="Calibri" pitchFamily="34" charset="0"/>
              <a:buAutoNum type="arabicPeriod"/>
            </a:pPr>
            <a:r>
              <a:rPr lang="en-US" altLang="fa-IR" sz="5400" dirty="0"/>
              <a:t>Skepticism</a:t>
            </a:r>
            <a:r>
              <a:rPr lang="fa-IR" altLang="fa-IR" sz="5400" dirty="0"/>
              <a:t> شک به مناسبت وضع موجود</a:t>
            </a:r>
          </a:p>
        </p:txBody>
      </p:sp>
      <p:sp>
        <p:nvSpPr>
          <p:cNvPr id="5" name="Slide Number Placeholder 4">
            <a:extLst>
              <a:ext uri="{FF2B5EF4-FFF2-40B4-BE49-F238E27FC236}">
                <a16:creationId xmlns:a16="http://schemas.microsoft.com/office/drawing/2014/main" id="{42D77214-5C94-4042-AAB6-CFD131EC75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769429" indent="-742950" algn="r" eaLnBrk="1" fontAlgn="auto" hangingPunct="1">
              <a:spcAft>
                <a:spcPts val="0"/>
              </a:spcAft>
              <a:defRPr/>
            </a:pPr>
            <a:r>
              <a:rPr lang="fa-IR" sz="4800" dirty="0">
                <a:latin typeface="IranNastaliq" pitchFamily="18" charset="0"/>
              </a:rPr>
              <a:t>هزینه های فزاینده</a:t>
            </a:r>
          </a:p>
        </p:txBody>
      </p:sp>
      <p:sp>
        <p:nvSpPr>
          <p:cNvPr id="3" name="Content Placeholder 2"/>
          <p:cNvSpPr>
            <a:spLocks noGrp="1"/>
          </p:cNvSpPr>
          <p:nvPr>
            <p:ph sz="quarter" idx="1"/>
          </p:nvPr>
        </p:nvSpPr>
        <p:spPr/>
        <p:txBody>
          <a:bodyPr>
            <a:normAutofit fontScale="85000" lnSpcReduction="20000"/>
          </a:bodyPr>
          <a:lstStyle/>
          <a:p>
            <a:pPr marL="769429" indent="-742950" eaLnBrk="1" fontAlgn="auto" hangingPunct="1">
              <a:spcAft>
                <a:spcPts val="0"/>
              </a:spcAft>
              <a:buFont typeface="+mj-lt"/>
              <a:buAutoNum type="arabicPeriod"/>
              <a:defRPr/>
            </a:pPr>
            <a:r>
              <a:rPr lang="fa-IR" sz="4400" dirty="0"/>
              <a:t>تغییرات دموگرافیک</a:t>
            </a:r>
          </a:p>
          <a:p>
            <a:pPr marL="1410779" lvl="2" indent="-742950" eaLnBrk="1" fontAlgn="auto" hangingPunct="1">
              <a:spcAft>
                <a:spcPts val="0"/>
              </a:spcAft>
              <a:buFont typeface="+mj-lt"/>
              <a:buAutoNum type="arabicPeriod"/>
              <a:defRPr/>
            </a:pPr>
            <a:r>
              <a:rPr lang="fa-IR" sz="3300" dirty="0"/>
              <a:t>جمعیت مسن تر</a:t>
            </a:r>
          </a:p>
          <a:p>
            <a:pPr marL="1410779" lvl="2" indent="-742950" eaLnBrk="1" fontAlgn="auto" hangingPunct="1">
              <a:spcAft>
                <a:spcPts val="0"/>
              </a:spcAft>
              <a:buFont typeface="+mj-lt"/>
              <a:buAutoNum type="arabicPeriod"/>
              <a:defRPr/>
            </a:pPr>
            <a:r>
              <a:rPr lang="fa-IR" sz="3300" dirty="0"/>
              <a:t>جمعیت آگاه تر</a:t>
            </a:r>
          </a:p>
          <a:p>
            <a:pPr marL="769429" indent="-742950" eaLnBrk="1" fontAlgn="auto" hangingPunct="1">
              <a:spcAft>
                <a:spcPts val="0"/>
              </a:spcAft>
              <a:buFont typeface="+mj-lt"/>
              <a:buAutoNum type="arabicPeriod"/>
              <a:defRPr/>
            </a:pPr>
            <a:r>
              <a:rPr lang="fa-IR" sz="4400" dirty="0"/>
              <a:t>بیماریهای جدید</a:t>
            </a:r>
          </a:p>
          <a:p>
            <a:pPr marL="1410779" lvl="2" indent="-742950" eaLnBrk="1" fontAlgn="auto" hangingPunct="1">
              <a:spcAft>
                <a:spcPts val="0"/>
              </a:spcAft>
              <a:buFont typeface="+mj-lt"/>
              <a:buAutoNum type="arabicPeriod"/>
              <a:defRPr/>
            </a:pPr>
            <a:r>
              <a:rPr lang="fa-IR" sz="3400" dirty="0"/>
              <a:t>بعلت بهبود وضع سلامتی</a:t>
            </a:r>
          </a:p>
          <a:p>
            <a:pPr marL="1410779" lvl="2" indent="-742950" eaLnBrk="1" fontAlgn="auto" hangingPunct="1">
              <a:spcAft>
                <a:spcPts val="0"/>
              </a:spcAft>
              <a:buFont typeface="+mj-lt"/>
              <a:buAutoNum type="arabicPeriod"/>
              <a:defRPr/>
            </a:pPr>
            <a:r>
              <a:rPr lang="fa-IR" sz="3400" dirty="0"/>
              <a:t>افزایش سرباری</a:t>
            </a:r>
          </a:p>
          <a:p>
            <a:pPr marL="769429" indent="-742950" eaLnBrk="1" fontAlgn="auto" hangingPunct="1">
              <a:spcAft>
                <a:spcPts val="0"/>
              </a:spcAft>
              <a:buFont typeface="+mj-lt"/>
              <a:buAutoNum type="arabicPeriod"/>
              <a:defRPr/>
            </a:pPr>
            <a:r>
              <a:rPr lang="fa-IR" sz="4400" dirty="0"/>
              <a:t>فناوری های جدید</a:t>
            </a:r>
          </a:p>
          <a:p>
            <a:pPr marL="1410779" lvl="2" indent="-742950" eaLnBrk="1" fontAlgn="auto" hangingPunct="1">
              <a:spcAft>
                <a:spcPts val="0"/>
              </a:spcAft>
              <a:buFont typeface="+mj-lt"/>
              <a:buAutoNum type="arabicPeriod"/>
              <a:defRPr/>
            </a:pPr>
            <a:r>
              <a:rPr lang="fa-IR" sz="3900" dirty="0"/>
              <a:t>داروهای جدید و بعضاً غیر ضروری</a:t>
            </a:r>
          </a:p>
          <a:p>
            <a:pPr marL="1410779" lvl="2" indent="-742950" eaLnBrk="1" fontAlgn="auto" hangingPunct="1">
              <a:spcAft>
                <a:spcPts val="0"/>
              </a:spcAft>
              <a:buFont typeface="+mj-lt"/>
              <a:buAutoNum type="arabicPeriod"/>
              <a:defRPr/>
            </a:pPr>
            <a:r>
              <a:rPr lang="fa-IR" sz="3900" dirty="0"/>
              <a:t>روشهای تشخیصی</a:t>
            </a:r>
          </a:p>
          <a:p>
            <a:pPr marL="1410779" lvl="2" indent="-742950" eaLnBrk="1" fontAlgn="auto" hangingPunct="1">
              <a:spcAft>
                <a:spcPts val="0"/>
              </a:spcAft>
              <a:buFont typeface="+mj-lt"/>
              <a:buAutoNum type="arabicPeriod"/>
              <a:defRPr/>
            </a:pPr>
            <a:r>
              <a:rPr lang="fa-IR" sz="3900" dirty="0"/>
              <a:t>کاهش </a:t>
            </a:r>
            <a:r>
              <a:rPr lang="en-US" sz="3900" dirty="0"/>
              <a:t>risk pooling</a:t>
            </a:r>
            <a:r>
              <a:rPr lang="fa-IR" sz="3900" dirty="0"/>
              <a:t> و </a:t>
            </a:r>
            <a:r>
              <a:rPr lang="en-US" sz="3900" dirty="0"/>
              <a:t>adverse selection</a:t>
            </a:r>
            <a:r>
              <a:rPr lang="fa-IR" sz="3900" dirty="0"/>
              <a:t> </a:t>
            </a:r>
          </a:p>
        </p:txBody>
      </p:sp>
      <p:sp>
        <p:nvSpPr>
          <p:cNvPr id="5" name="Slide Number Placeholder 4">
            <a:extLst>
              <a:ext uri="{FF2B5EF4-FFF2-40B4-BE49-F238E27FC236}">
                <a16:creationId xmlns:a16="http://schemas.microsoft.com/office/drawing/2014/main" id="{3634DF4B-22D5-4D31-82FA-19B0F0EE18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769429" indent="-742950" algn="r" eaLnBrk="1" fontAlgn="auto" hangingPunct="1">
              <a:spcAft>
                <a:spcPts val="0"/>
              </a:spcAft>
              <a:defRPr/>
            </a:pPr>
            <a:r>
              <a:rPr lang="fa-IR" sz="4800" dirty="0">
                <a:latin typeface="IranNastaliq" pitchFamily="18" charset="0"/>
              </a:rPr>
              <a:t>انتظارات فزاینده مردم</a:t>
            </a:r>
          </a:p>
        </p:txBody>
      </p:sp>
      <p:sp>
        <p:nvSpPr>
          <p:cNvPr id="3" name="Content Placeholder 2"/>
          <p:cNvSpPr>
            <a:spLocks noGrp="1"/>
          </p:cNvSpPr>
          <p:nvPr>
            <p:ph sz="quarter" idx="1"/>
          </p:nvPr>
        </p:nvSpPr>
        <p:spPr/>
        <p:txBody>
          <a:bodyPr>
            <a:normAutofit fontScale="92500" lnSpcReduction="20000"/>
          </a:bodyPr>
          <a:lstStyle/>
          <a:p>
            <a:pPr marL="769429" indent="-742950" eaLnBrk="1" fontAlgn="auto" hangingPunct="1">
              <a:spcAft>
                <a:spcPts val="0"/>
              </a:spcAft>
              <a:buFont typeface="+mj-lt"/>
              <a:buAutoNum type="arabicPeriod"/>
              <a:defRPr/>
            </a:pPr>
            <a:r>
              <a:rPr lang="fa-IR" sz="3900" dirty="0"/>
              <a:t>اقتصادی</a:t>
            </a:r>
          </a:p>
          <a:p>
            <a:pPr marL="1136142" lvl="1" indent="-742950" eaLnBrk="1" fontAlgn="auto" hangingPunct="1">
              <a:spcAft>
                <a:spcPts val="0"/>
              </a:spcAft>
              <a:buFont typeface="+mj-lt"/>
              <a:buAutoNum type="arabicPeriod"/>
              <a:defRPr/>
            </a:pPr>
            <a:r>
              <a:rPr lang="fa-IR" sz="3700" dirty="0"/>
              <a:t>تمایل و توان پرداخت مردم، جبران گذشته</a:t>
            </a:r>
          </a:p>
          <a:p>
            <a:pPr marL="1136142" lvl="1" indent="-742950" eaLnBrk="1" fontAlgn="auto" hangingPunct="1">
              <a:spcAft>
                <a:spcPts val="0"/>
              </a:spcAft>
              <a:buFont typeface="+mj-lt"/>
              <a:buAutoNum type="arabicPeriod"/>
              <a:defRPr/>
            </a:pPr>
            <a:r>
              <a:rPr lang="fa-IR" sz="3700" dirty="0"/>
              <a:t>توقع حاصل از بهبود اقتصادی</a:t>
            </a:r>
          </a:p>
          <a:p>
            <a:pPr marL="769429" indent="-742950" eaLnBrk="1" fontAlgn="auto" hangingPunct="1">
              <a:spcAft>
                <a:spcPts val="0"/>
              </a:spcAft>
              <a:buFont typeface="+mj-lt"/>
              <a:buAutoNum type="arabicPeriod"/>
              <a:defRPr/>
            </a:pPr>
            <a:r>
              <a:rPr lang="fa-IR" sz="3900" dirty="0"/>
              <a:t>اجتماعی</a:t>
            </a:r>
          </a:p>
          <a:p>
            <a:pPr marL="1136142" lvl="1" indent="-742950" eaLnBrk="1" fontAlgn="auto" hangingPunct="1">
              <a:spcAft>
                <a:spcPts val="0"/>
              </a:spcAft>
              <a:buFont typeface="+mj-lt"/>
              <a:buAutoNum type="arabicPeriod"/>
              <a:defRPr/>
            </a:pPr>
            <a:r>
              <a:rPr lang="fa-IR" sz="3700" dirty="0"/>
              <a:t>دهکده جهانی، مقایسه و تقلید</a:t>
            </a:r>
          </a:p>
          <a:p>
            <a:pPr marL="1136142" lvl="1" indent="-742950" eaLnBrk="1" fontAlgn="auto" hangingPunct="1">
              <a:spcAft>
                <a:spcPts val="0"/>
              </a:spcAft>
              <a:buFont typeface="+mj-lt"/>
              <a:buAutoNum type="arabicPeriod"/>
              <a:defRPr/>
            </a:pPr>
            <a:r>
              <a:rPr lang="fa-IR" sz="3700" dirty="0"/>
              <a:t>درخواست خدمات سلامتی برای بهبود </a:t>
            </a:r>
            <a:r>
              <a:rPr lang="en-US" sz="3700" dirty="0"/>
              <a:t>QOL</a:t>
            </a:r>
            <a:endParaRPr lang="fa-IR" sz="3700" dirty="0"/>
          </a:p>
          <a:p>
            <a:pPr marL="769429" indent="-742950" eaLnBrk="1" fontAlgn="auto" hangingPunct="1">
              <a:spcAft>
                <a:spcPts val="0"/>
              </a:spcAft>
              <a:buFont typeface="+mj-lt"/>
              <a:buAutoNum type="arabicPeriod"/>
              <a:defRPr/>
            </a:pPr>
            <a:r>
              <a:rPr lang="fa-IR" sz="3900" dirty="0"/>
              <a:t>سیاسی</a:t>
            </a:r>
          </a:p>
          <a:p>
            <a:pPr marL="1136142" lvl="1" indent="-742950" eaLnBrk="1" fontAlgn="auto" hangingPunct="1">
              <a:spcAft>
                <a:spcPts val="0"/>
              </a:spcAft>
              <a:buFont typeface="+mj-lt"/>
              <a:buAutoNum type="arabicPeriod"/>
              <a:defRPr/>
            </a:pPr>
            <a:r>
              <a:rPr lang="fa-IR" sz="3700" dirty="0"/>
              <a:t>دموکراسی: افزایش فشار مردم بر دولت</a:t>
            </a:r>
          </a:p>
          <a:p>
            <a:pPr marL="1136142" lvl="1" indent="-742950" eaLnBrk="1" fontAlgn="auto" hangingPunct="1">
              <a:spcAft>
                <a:spcPts val="0"/>
              </a:spcAft>
              <a:buFont typeface="+mj-lt"/>
              <a:buAutoNum type="arabicPeriod"/>
              <a:defRPr/>
            </a:pPr>
            <a:r>
              <a:rPr lang="fa-IR" sz="3700" dirty="0"/>
              <a:t>نظام سلامت ابزار انتخاباتی</a:t>
            </a:r>
          </a:p>
        </p:txBody>
      </p:sp>
      <p:sp>
        <p:nvSpPr>
          <p:cNvPr id="5" name="Slide Number Placeholder 4">
            <a:extLst>
              <a:ext uri="{FF2B5EF4-FFF2-40B4-BE49-F238E27FC236}">
                <a16:creationId xmlns:a16="http://schemas.microsoft.com/office/drawing/2014/main" id="{D3A9C7DF-C723-49DD-A78B-63589936B8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769429" indent="-742950" algn="r" eaLnBrk="1" fontAlgn="auto" hangingPunct="1">
              <a:spcAft>
                <a:spcPts val="0"/>
              </a:spcAft>
              <a:defRPr/>
            </a:pPr>
            <a:r>
              <a:rPr lang="fa-IR" sz="4400" dirty="0">
                <a:latin typeface="IranNastaliq" pitchFamily="18" charset="0"/>
              </a:rPr>
              <a:t>محدودیت در ظرفیت پرداخت هزینه مراقبت سلامت</a:t>
            </a:r>
          </a:p>
        </p:txBody>
      </p:sp>
      <p:sp>
        <p:nvSpPr>
          <p:cNvPr id="3" name="Content Placeholder 2"/>
          <p:cNvSpPr>
            <a:spLocks noGrp="1"/>
          </p:cNvSpPr>
          <p:nvPr>
            <p:ph sz="quarter" idx="1"/>
          </p:nvPr>
        </p:nvSpPr>
        <p:spPr>
          <a:xfrm>
            <a:off x="304800" y="2094270"/>
            <a:ext cx="11582400" cy="4154129"/>
          </a:xfrm>
        </p:spPr>
        <p:txBody>
          <a:bodyPr/>
          <a:lstStyle/>
          <a:p>
            <a:pPr marL="768350" indent="-742950" eaLnBrk="1" hangingPunct="1">
              <a:buFont typeface="Calibri" pitchFamily="34" charset="0"/>
              <a:buAutoNum type="arabicPeriod"/>
            </a:pPr>
            <a:r>
              <a:rPr lang="fa-IR" altLang="fa-IR" sz="3800" dirty="0"/>
              <a:t>عدم تناسب تخصیص منابع به بخش سلامت با انتظارات</a:t>
            </a:r>
          </a:p>
          <a:p>
            <a:pPr marL="768350" indent="-742950" eaLnBrk="1" hangingPunct="1">
              <a:buFont typeface="Calibri" pitchFamily="34" charset="0"/>
              <a:buAutoNum type="arabicPeriod"/>
            </a:pPr>
            <a:r>
              <a:rPr lang="fa-IR" altLang="fa-IR" sz="3800" dirty="0"/>
              <a:t>بحرانهای اقتصادی و تأثیر </a:t>
            </a:r>
            <a:r>
              <a:rPr lang="fa-IR" altLang="fa-IR" sz="3800" dirty="0" err="1"/>
              <a:t>برسلامت</a:t>
            </a:r>
            <a:r>
              <a:rPr lang="fa-IR" altLang="fa-IR" sz="3800" dirty="0"/>
              <a:t> فقرا</a:t>
            </a:r>
          </a:p>
          <a:p>
            <a:pPr marL="768350" indent="-742950" eaLnBrk="1" hangingPunct="1">
              <a:buFont typeface="Calibri" pitchFamily="34" charset="0"/>
              <a:buAutoNum type="arabicPeriod"/>
            </a:pPr>
            <a:r>
              <a:rPr lang="fa-IR" altLang="fa-IR" sz="3800" dirty="0"/>
              <a:t>کاهش درآمد برخی کشورها در بحرانهای اقتصادی</a:t>
            </a:r>
          </a:p>
          <a:p>
            <a:pPr marL="768350" indent="-742950" eaLnBrk="1" hangingPunct="1">
              <a:buFont typeface="Calibri" pitchFamily="34" charset="0"/>
              <a:buAutoNum type="arabicPeriod"/>
            </a:pPr>
            <a:r>
              <a:rPr lang="fa-IR" altLang="fa-IR" sz="3800" dirty="0"/>
              <a:t>رکود اقتصادی منجر به کاهش درآمد مالیاتی می شود</a:t>
            </a:r>
          </a:p>
        </p:txBody>
      </p:sp>
      <p:sp>
        <p:nvSpPr>
          <p:cNvPr id="5" name="Slide Number Placeholder 4">
            <a:extLst>
              <a:ext uri="{FF2B5EF4-FFF2-40B4-BE49-F238E27FC236}">
                <a16:creationId xmlns:a16="http://schemas.microsoft.com/office/drawing/2014/main" id="{2603E4BF-90AF-4477-A8B0-85AC559720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769429" indent="-742950" algn="r">
              <a:defRPr/>
            </a:pPr>
            <a:r>
              <a:rPr lang="fa-IR" dirty="0">
                <a:latin typeface="IranNastaliq" pitchFamily="18" charset="0"/>
              </a:rPr>
              <a:t>شک به مناسبت وضع موجود</a:t>
            </a:r>
            <a:r>
              <a:rPr lang="en-US" dirty="0">
                <a:latin typeface="+mn-lt"/>
              </a:rPr>
              <a:t>Skepticism</a:t>
            </a:r>
            <a:endParaRPr lang="fa-IR" dirty="0">
              <a:latin typeface="IranNastaliq" pitchFamily="18" charset="0"/>
            </a:endParaRPr>
          </a:p>
        </p:txBody>
      </p:sp>
      <p:sp>
        <p:nvSpPr>
          <p:cNvPr id="3" name="Content Placeholder 2"/>
          <p:cNvSpPr>
            <a:spLocks noGrp="1"/>
          </p:cNvSpPr>
          <p:nvPr>
            <p:ph sz="quarter" idx="1"/>
          </p:nvPr>
        </p:nvSpPr>
        <p:spPr/>
        <p:txBody>
          <a:bodyPr/>
          <a:lstStyle/>
          <a:p>
            <a:pPr marL="768350" indent="-742950" eaLnBrk="1" hangingPunct="1">
              <a:buFont typeface="Calibri" pitchFamily="34" charset="0"/>
              <a:buAutoNum type="arabicPeriod"/>
            </a:pPr>
            <a:r>
              <a:rPr lang="fa-IR" altLang="fa-IR" sz="4400"/>
              <a:t>تلاش منفعت طلبان بخش غیر دولتی</a:t>
            </a:r>
          </a:p>
          <a:p>
            <a:pPr marL="1135063" lvl="1" indent="-742950" eaLnBrk="1" hangingPunct="1">
              <a:buFont typeface="Calibri" pitchFamily="34" charset="0"/>
              <a:buAutoNum type="arabicPeriod"/>
            </a:pPr>
            <a:r>
              <a:rPr lang="fa-IR" altLang="fa-IR" sz="4000"/>
              <a:t>عدم شفافیت در اهداف شرکت ها و </a:t>
            </a:r>
            <a:r>
              <a:rPr lang="en-US" altLang="fa-IR" sz="4000"/>
              <a:t>NGOs</a:t>
            </a:r>
            <a:endParaRPr lang="fa-IR" altLang="fa-IR" sz="4000"/>
          </a:p>
          <a:p>
            <a:pPr marL="768350" indent="-742950" eaLnBrk="1" hangingPunct="1">
              <a:buFont typeface="Calibri" pitchFamily="34" charset="0"/>
              <a:buAutoNum type="arabicPeriod"/>
            </a:pPr>
            <a:r>
              <a:rPr lang="fa-IR" altLang="fa-IR" sz="4400"/>
              <a:t>ناکارآمدی در برخی از نظامهای دولتی</a:t>
            </a:r>
          </a:p>
          <a:p>
            <a:pPr marL="768350" indent="-742950" eaLnBrk="1" hangingPunct="1">
              <a:buFont typeface="Calibri" pitchFamily="34" charset="0"/>
              <a:buAutoNum type="arabicPeriod"/>
            </a:pPr>
            <a:r>
              <a:rPr lang="fa-IR" altLang="fa-IR" sz="4400"/>
              <a:t>مقایسه غیر معقول</a:t>
            </a:r>
          </a:p>
        </p:txBody>
      </p:sp>
      <p:sp>
        <p:nvSpPr>
          <p:cNvPr id="5" name="Slide Number Placeholder 4">
            <a:extLst>
              <a:ext uri="{FF2B5EF4-FFF2-40B4-BE49-F238E27FC236}">
                <a16:creationId xmlns:a16="http://schemas.microsoft.com/office/drawing/2014/main" id="{6541F45A-C0B7-429F-B936-2F79D9A567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809875" y="928688"/>
            <a:ext cx="6286500" cy="57150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a:ln>
                <a:noFill/>
              </a:ln>
              <a:solidFill>
                <a:prstClr val="white"/>
              </a:solidFill>
              <a:effectLst/>
              <a:uLnTx/>
              <a:uFillTx/>
              <a:latin typeface="Calibri"/>
              <a:ea typeface="+mn-ea"/>
              <a:cs typeface="B Mitra" panose="00000400000000000000" pitchFamily="2" charset="-78"/>
            </a:endParaRPr>
          </a:p>
        </p:txBody>
      </p:sp>
      <p:sp>
        <p:nvSpPr>
          <p:cNvPr id="6" name="Oval 5"/>
          <p:cNvSpPr/>
          <p:nvPr/>
        </p:nvSpPr>
        <p:spPr>
          <a:xfrm>
            <a:off x="3810000" y="1714500"/>
            <a:ext cx="4286250" cy="414337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000" b="0" i="0" u="none" strike="noStrike" kern="1200" cap="none" spc="0" normalizeH="0" baseline="0" noProof="0">
              <a:ln>
                <a:noFill/>
              </a:ln>
              <a:solidFill>
                <a:prstClr val="white"/>
              </a:solidFill>
              <a:effectLst/>
              <a:uLnTx/>
              <a:uFillTx/>
              <a:latin typeface="Calibri"/>
              <a:ea typeface="+mn-ea"/>
              <a:cs typeface="B Mitra" panose="00000400000000000000" pitchFamily="2" charset="-78"/>
            </a:endParaRPr>
          </a:p>
        </p:txBody>
      </p:sp>
      <p:sp>
        <p:nvSpPr>
          <p:cNvPr id="7" name="Oval 6"/>
          <p:cNvSpPr/>
          <p:nvPr/>
        </p:nvSpPr>
        <p:spPr>
          <a:xfrm>
            <a:off x="4595813" y="2286000"/>
            <a:ext cx="2786062" cy="3000375"/>
          </a:xfrm>
          <a:prstGeom prst="ellipse">
            <a:avLst/>
          </a:prstGeom>
          <a:ln/>
        </p:spPr>
        <p:style>
          <a:lnRef idx="2">
            <a:schemeClr val="dk1"/>
          </a:lnRef>
          <a:fillRef idx="1">
            <a:schemeClr val="lt1"/>
          </a:fillRef>
          <a:effectRef idx="0">
            <a:schemeClr val="dk1"/>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FF0000"/>
                </a:solidFill>
                <a:effectLst/>
                <a:uLnTx/>
                <a:uFillTx/>
                <a:latin typeface="IranNastaliq" pitchFamily="18" charset="0"/>
                <a:ea typeface="+mn-ea"/>
                <a:cs typeface="B Titr" panose="00000700000000000000" pitchFamily="2" charset="-78"/>
              </a:rPr>
              <a:t>چرخه سیاستگذاری</a:t>
            </a:r>
          </a:p>
        </p:txBody>
      </p:sp>
      <p:sp>
        <p:nvSpPr>
          <p:cNvPr id="8" name="Rounded Rectangle 7"/>
          <p:cNvSpPr/>
          <p:nvPr/>
        </p:nvSpPr>
        <p:spPr>
          <a:xfrm>
            <a:off x="5310182" y="1500174"/>
            <a:ext cx="1214446" cy="50006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solidFill>
                    <a:prstClr val="black"/>
                  </a:solidFill>
                </a:ln>
                <a:solidFill>
                  <a:prstClr val="black"/>
                </a:solidFill>
                <a:effectLst/>
                <a:uLnTx/>
                <a:uFillTx/>
                <a:latin typeface="Calibri"/>
                <a:ea typeface="+mn-ea"/>
                <a:cs typeface="B Mitra" panose="00000400000000000000" pitchFamily="2" charset="-78"/>
              </a:rPr>
              <a:t>تعریف</a:t>
            </a:r>
            <a:r>
              <a:rPr kumimoji="0" lang="fa-IR" sz="2000" b="0" i="0" u="none" strike="noStrike" kern="1200" cap="none" spc="0" normalizeH="0" baseline="0" noProof="0" dirty="0">
                <a:ln>
                  <a:solidFill>
                    <a:prstClr val="black"/>
                  </a:solidFill>
                </a:ln>
                <a:solidFill>
                  <a:prstClr val="white"/>
                </a:solidFill>
                <a:effectLst/>
                <a:uLnTx/>
                <a:uFillTx/>
                <a:latin typeface="Calibri"/>
                <a:ea typeface="+mn-ea"/>
                <a:cs typeface="B Mitra" panose="00000400000000000000" pitchFamily="2" charset="-78"/>
              </a:rPr>
              <a:t> </a:t>
            </a:r>
            <a:r>
              <a:rPr kumimoji="0" lang="fa-IR" sz="2000" b="0" i="0" u="none" strike="noStrike" kern="1200" cap="none" spc="0" normalizeH="0" baseline="0" noProof="0" dirty="0">
                <a:ln>
                  <a:solidFill>
                    <a:prstClr val="black"/>
                  </a:solidFill>
                </a:ln>
                <a:solidFill>
                  <a:prstClr val="black"/>
                </a:solidFill>
                <a:effectLst/>
                <a:uLnTx/>
                <a:uFillTx/>
                <a:latin typeface="Calibri"/>
                <a:ea typeface="+mn-ea"/>
                <a:cs typeface="B Mitra" panose="00000400000000000000" pitchFamily="2" charset="-78"/>
              </a:rPr>
              <a:t>مشکل</a:t>
            </a:r>
          </a:p>
        </p:txBody>
      </p:sp>
      <p:sp>
        <p:nvSpPr>
          <p:cNvPr id="9" name="Rounded Rectangle 8"/>
          <p:cNvSpPr/>
          <p:nvPr/>
        </p:nvSpPr>
        <p:spPr>
          <a:xfrm>
            <a:off x="7096132" y="2285992"/>
            <a:ext cx="1214446" cy="50006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solidFill>
                    <a:prstClr val="black"/>
                  </a:solidFill>
                </a:ln>
                <a:solidFill>
                  <a:prstClr val="black"/>
                </a:solidFill>
                <a:effectLst/>
                <a:uLnTx/>
                <a:uFillTx/>
                <a:latin typeface="Calibri"/>
                <a:ea typeface="+mn-ea"/>
                <a:cs typeface="B Mitra" panose="00000400000000000000" pitchFamily="2" charset="-78"/>
              </a:rPr>
              <a:t>تشخیص</a:t>
            </a:r>
          </a:p>
        </p:txBody>
      </p:sp>
      <p:sp>
        <p:nvSpPr>
          <p:cNvPr id="10" name="Rounded Rectangle 9"/>
          <p:cNvSpPr/>
          <p:nvPr/>
        </p:nvSpPr>
        <p:spPr>
          <a:xfrm>
            <a:off x="7310446" y="4429132"/>
            <a:ext cx="1214446" cy="50006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solidFill>
                    <a:prstClr val="black"/>
                  </a:solidFill>
                </a:ln>
                <a:solidFill>
                  <a:prstClr val="black"/>
                </a:solidFill>
                <a:effectLst/>
                <a:uLnTx/>
                <a:uFillTx/>
                <a:latin typeface="Calibri"/>
                <a:ea typeface="+mn-ea"/>
                <a:cs typeface="B Mitra" panose="00000400000000000000" pitchFamily="2" charset="-78"/>
              </a:rPr>
              <a:t>تدوین سیاست</a:t>
            </a:r>
          </a:p>
        </p:txBody>
      </p:sp>
      <p:sp>
        <p:nvSpPr>
          <p:cNvPr id="11" name="Rounded Rectangle 10"/>
          <p:cNvSpPr/>
          <p:nvPr/>
        </p:nvSpPr>
        <p:spPr>
          <a:xfrm>
            <a:off x="5310182" y="5572140"/>
            <a:ext cx="1214446" cy="50006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solidFill>
                    <a:prstClr val="black"/>
                  </a:solidFill>
                </a:ln>
                <a:solidFill>
                  <a:prstClr val="black"/>
                </a:solidFill>
                <a:effectLst/>
                <a:uLnTx/>
                <a:uFillTx/>
                <a:latin typeface="Calibri"/>
                <a:ea typeface="+mn-ea"/>
                <a:cs typeface="B Mitra" panose="00000400000000000000" pitchFamily="2" charset="-78"/>
              </a:rPr>
              <a:t>توسعه سیاستگذاری</a:t>
            </a:r>
          </a:p>
        </p:txBody>
      </p:sp>
      <p:sp>
        <p:nvSpPr>
          <p:cNvPr id="12" name="Rounded Rectangle 11"/>
          <p:cNvSpPr/>
          <p:nvPr/>
        </p:nvSpPr>
        <p:spPr>
          <a:xfrm>
            <a:off x="3381356" y="4357694"/>
            <a:ext cx="1214446" cy="50006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solidFill>
                    <a:prstClr val="black"/>
                  </a:solidFill>
                </a:ln>
                <a:solidFill>
                  <a:prstClr val="black"/>
                </a:solidFill>
                <a:effectLst/>
                <a:uLnTx/>
                <a:uFillTx/>
                <a:latin typeface="Calibri"/>
                <a:ea typeface="+mn-ea"/>
                <a:cs typeface="B Mitra" panose="00000400000000000000" pitchFamily="2" charset="-78"/>
              </a:rPr>
              <a:t>اجرا</a:t>
            </a:r>
          </a:p>
        </p:txBody>
      </p:sp>
      <p:sp>
        <p:nvSpPr>
          <p:cNvPr id="13" name="Rounded Rectangle 12"/>
          <p:cNvSpPr/>
          <p:nvPr/>
        </p:nvSpPr>
        <p:spPr>
          <a:xfrm>
            <a:off x="3524232" y="2428868"/>
            <a:ext cx="1214446" cy="50006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solidFill>
                    <a:prstClr val="black"/>
                  </a:solidFill>
                </a:ln>
                <a:solidFill>
                  <a:prstClr val="black"/>
                </a:solidFill>
                <a:effectLst/>
                <a:uLnTx/>
                <a:uFillTx/>
                <a:latin typeface="Calibri"/>
                <a:ea typeface="+mn-ea"/>
                <a:cs typeface="B Mitra" panose="00000400000000000000" pitchFamily="2" charset="-78"/>
              </a:rPr>
              <a:t>ارزشیابی</a:t>
            </a:r>
          </a:p>
        </p:txBody>
      </p:sp>
      <p:sp>
        <p:nvSpPr>
          <p:cNvPr id="16" name="Striped Right Arrow 15"/>
          <p:cNvSpPr/>
          <p:nvPr/>
        </p:nvSpPr>
        <p:spPr>
          <a:xfrm rot="1933011">
            <a:off x="6781800" y="1806575"/>
            <a:ext cx="428625" cy="285750"/>
          </a:xfrm>
          <a:prstGeom prst="striped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000" b="0" i="0" u="none" strike="noStrike" kern="1200" cap="none" spc="0" normalizeH="0" baseline="0" noProof="0">
              <a:ln>
                <a:noFill/>
              </a:ln>
              <a:solidFill>
                <a:prstClr val="white"/>
              </a:solidFill>
              <a:effectLst/>
              <a:uLnTx/>
              <a:uFillTx/>
              <a:latin typeface="Calibri"/>
              <a:ea typeface="+mn-ea"/>
              <a:cs typeface="B Mitra" panose="00000400000000000000" pitchFamily="2" charset="-78"/>
            </a:endParaRPr>
          </a:p>
        </p:txBody>
      </p:sp>
      <p:sp>
        <p:nvSpPr>
          <p:cNvPr id="17" name="Striped Right Arrow 16"/>
          <p:cNvSpPr/>
          <p:nvPr/>
        </p:nvSpPr>
        <p:spPr>
          <a:xfrm rot="5140960">
            <a:off x="7897812" y="3367088"/>
            <a:ext cx="428625" cy="285750"/>
          </a:xfrm>
          <a:prstGeom prst="striped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000" b="0" i="0" u="none" strike="noStrike" kern="1200" cap="none" spc="0" normalizeH="0" baseline="0" noProof="0">
              <a:ln>
                <a:noFill/>
              </a:ln>
              <a:solidFill>
                <a:prstClr val="white"/>
              </a:solidFill>
              <a:effectLst/>
              <a:uLnTx/>
              <a:uFillTx/>
              <a:latin typeface="Calibri"/>
              <a:ea typeface="+mn-ea"/>
              <a:cs typeface="B Mitra" panose="00000400000000000000" pitchFamily="2" charset="-78"/>
            </a:endParaRPr>
          </a:p>
        </p:txBody>
      </p:sp>
      <p:sp>
        <p:nvSpPr>
          <p:cNvPr id="18" name="Striped Right Arrow 17"/>
          <p:cNvSpPr/>
          <p:nvPr/>
        </p:nvSpPr>
        <p:spPr>
          <a:xfrm rot="8828041">
            <a:off x="6996113" y="5307013"/>
            <a:ext cx="428625" cy="285750"/>
          </a:xfrm>
          <a:prstGeom prst="striped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000" b="0" i="0" u="none" strike="noStrike" kern="1200" cap="none" spc="0" normalizeH="0" baseline="0" noProof="0">
              <a:ln>
                <a:noFill/>
              </a:ln>
              <a:solidFill>
                <a:prstClr val="white"/>
              </a:solidFill>
              <a:effectLst/>
              <a:uLnTx/>
              <a:uFillTx/>
              <a:latin typeface="Calibri"/>
              <a:ea typeface="+mn-ea"/>
              <a:cs typeface="B Mitra" panose="00000400000000000000" pitchFamily="2" charset="-78"/>
            </a:endParaRPr>
          </a:p>
        </p:txBody>
      </p:sp>
      <p:sp>
        <p:nvSpPr>
          <p:cNvPr id="19" name="Striped Right Arrow 18"/>
          <p:cNvSpPr/>
          <p:nvPr/>
        </p:nvSpPr>
        <p:spPr>
          <a:xfrm rot="12869629">
            <a:off x="4495800" y="5307013"/>
            <a:ext cx="428625" cy="285750"/>
          </a:xfrm>
          <a:prstGeom prst="striped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000" b="0" i="0" u="none" strike="noStrike" kern="1200" cap="none" spc="0" normalizeH="0" baseline="0" noProof="0">
              <a:ln>
                <a:noFill/>
              </a:ln>
              <a:solidFill>
                <a:prstClr val="white"/>
              </a:solidFill>
              <a:effectLst/>
              <a:uLnTx/>
              <a:uFillTx/>
              <a:latin typeface="Calibri"/>
              <a:ea typeface="+mn-ea"/>
              <a:cs typeface="B Mitra" panose="00000400000000000000" pitchFamily="2" charset="-78"/>
            </a:endParaRPr>
          </a:p>
        </p:txBody>
      </p:sp>
      <p:sp>
        <p:nvSpPr>
          <p:cNvPr id="20" name="Striped Right Arrow 19"/>
          <p:cNvSpPr/>
          <p:nvPr/>
        </p:nvSpPr>
        <p:spPr>
          <a:xfrm rot="16532834">
            <a:off x="3616325" y="3441701"/>
            <a:ext cx="428625" cy="285750"/>
          </a:xfrm>
          <a:prstGeom prst="striped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000" b="0" i="0" u="none" strike="noStrike" kern="1200" cap="none" spc="0" normalizeH="0" baseline="0" noProof="0">
              <a:ln>
                <a:noFill/>
              </a:ln>
              <a:solidFill>
                <a:prstClr val="white"/>
              </a:solidFill>
              <a:effectLst/>
              <a:uLnTx/>
              <a:uFillTx/>
              <a:latin typeface="Calibri"/>
              <a:ea typeface="+mn-ea"/>
              <a:cs typeface="B Mitra" panose="00000400000000000000" pitchFamily="2" charset="-78"/>
            </a:endParaRPr>
          </a:p>
        </p:txBody>
      </p:sp>
      <p:sp>
        <p:nvSpPr>
          <p:cNvPr id="21" name="Striped Right Arrow 20"/>
          <p:cNvSpPr/>
          <p:nvPr/>
        </p:nvSpPr>
        <p:spPr>
          <a:xfrm rot="19680664">
            <a:off x="4495800" y="1949450"/>
            <a:ext cx="428625" cy="285750"/>
          </a:xfrm>
          <a:prstGeom prst="striped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000" b="0" i="0" u="none" strike="noStrike" kern="1200" cap="none" spc="0" normalizeH="0" baseline="0" noProof="0">
              <a:ln>
                <a:noFill/>
              </a:ln>
              <a:solidFill>
                <a:prstClr val="white"/>
              </a:solidFill>
              <a:effectLst/>
              <a:uLnTx/>
              <a:uFillTx/>
              <a:latin typeface="Calibri"/>
              <a:ea typeface="+mn-ea"/>
              <a:cs typeface="B Mitra" panose="00000400000000000000" pitchFamily="2" charset="-78"/>
            </a:endParaRPr>
          </a:p>
        </p:txBody>
      </p:sp>
      <p:sp>
        <p:nvSpPr>
          <p:cNvPr id="22" name="Oval Callout 21"/>
          <p:cNvSpPr/>
          <p:nvPr/>
        </p:nvSpPr>
        <p:spPr>
          <a:xfrm>
            <a:off x="8310565" y="264307"/>
            <a:ext cx="2143119" cy="1500174"/>
          </a:xfrm>
          <a:prstGeom prst="wedgeEllipseCallout">
            <a:avLst>
              <a:gd name="adj1" fmla="val -76107"/>
              <a:gd name="adj2" fmla="val 61616"/>
            </a:avLst>
          </a:prstGeom>
          <a:solidFill>
            <a:schemeClr val="bg2"/>
          </a:solidFill>
          <a:ln>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solidFill>
                    <a:prstClr val="black"/>
                  </a:solidFill>
                </a:ln>
                <a:solidFill>
                  <a:prstClr val="black"/>
                </a:solidFill>
                <a:effectLst>
                  <a:outerShdw blurRad="38100" dist="38100" dir="2700000" algn="tl">
                    <a:srgbClr val="000000">
                      <a:alpha val="43137"/>
                    </a:srgbClr>
                  </a:outerShdw>
                </a:effectLst>
                <a:uLnTx/>
                <a:uFillTx/>
                <a:latin typeface="IranNastaliq" pitchFamily="18" charset="0"/>
                <a:ea typeface="+mn-ea"/>
                <a:cs typeface="B Mitra" panose="00000400000000000000" pitchFamily="2" charset="-78"/>
              </a:rPr>
              <a:t>اخلاقیات</a:t>
            </a:r>
            <a:endParaRPr kumimoji="0" lang="fa-IR" sz="4400" b="0" i="0" u="none" strike="noStrike" kern="1200" cap="none" spc="0" normalizeH="0" baseline="0" noProof="0" dirty="0">
              <a:ln>
                <a:solidFill>
                  <a:prstClr val="black"/>
                </a:solidFill>
              </a:ln>
              <a:solidFill>
                <a:prstClr val="black"/>
              </a:solidFill>
              <a:effectLst>
                <a:outerShdw blurRad="38100" dist="38100" dir="2700000" algn="tl">
                  <a:srgbClr val="000000">
                    <a:alpha val="43137"/>
                  </a:srgbClr>
                </a:outerShdw>
              </a:effectLst>
              <a:uLnTx/>
              <a:uFillTx/>
              <a:latin typeface="IranNastaliq" pitchFamily="18" charset="0"/>
              <a:ea typeface="+mn-ea"/>
              <a:cs typeface="B Mitra" panose="00000400000000000000" pitchFamily="2" charset="-78"/>
            </a:endParaRPr>
          </a:p>
        </p:txBody>
      </p:sp>
      <p:sp>
        <p:nvSpPr>
          <p:cNvPr id="23" name="Oval Callout 22"/>
          <p:cNvSpPr/>
          <p:nvPr/>
        </p:nvSpPr>
        <p:spPr>
          <a:xfrm>
            <a:off x="1452566" y="214290"/>
            <a:ext cx="2571732" cy="1500174"/>
          </a:xfrm>
          <a:prstGeom prst="wedgeEllipseCallout">
            <a:avLst>
              <a:gd name="adj1" fmla="val 109399"/>
              <a:gd name="adj2" fmla="val 78400"/>
            </a:avLst>
          </a:prstGeom>
          <a:solidFill>
            <a:srgbClr val="FFFF00"/>
          </a:solidFill>
          <a:ln>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400" b="0" i="0" u="none" strike="noStrike" kern="1200" cap="none" spc="0" normalizeH="0" baseline="0" noProof="0" dirty="0">
                <a:ln>
                  <a:solidFill>
                    <a:prstClr val="black"/>
                  </a:solidFill>
                </a:ln>
                <a:solidFill>
                  <a:prstClr val="black"/>
                </a:solidFill>
                <a:effectLst>
                  <a:outerShdw blurRad="38100" dist="38100" dir="2700000" algn="tl">
                    <a:srgbClr val="000000">
                      <a:alpha val="43137"/>
                    </a:srgbClr>
                  </a:outerShdw>
                </a:effectLst>
                <a:uLnTx/>
                <a:uFillTx/>
                <a:latin typeface="IranNastaliq" pitchFamily="18" charset="0"/>
                <a:ea typeface="+mn-ea"/>
                <a:cs typeface="B Mitra" panose="00000400000000000000" pitchFamily="2" charset="-78"/>
              </a:rPr>
              <a:t>سیاست ها</a:t>
            </a:r>
          </a:p>
        </p:txBody>
      </p:sp>
      <p:sp>
        <p:nvSpPr>
          <p:cNvPr id="3" name="Slide Number Placeholder 2">
            <a:extLst>
              <a:ext uri="{FF2B5EF4-FFF2-40B4-BE49-F238E27FC236}">
                <a16:creationId xmlns:a16="http://schemas.microsoft.com/office/drawing/2014/main" id="{E08AC2C8-22E0-4BBE-8D5F-400E6B80EE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100" b="0" i="0" u="none" strike="noStrike" kern="1200" cap="none" spc="0" normalizeH="0" baseline="0" noProof="0" smtClean="0">
                <a:ln>
                  <a:noFill/>
                </a:ln>
                <a:solidFill>
                  <a:prstClr val="black">
                    <a:tint val="75000"/>
                  </a:prstClr>
                </a:solidFill>
                <a:effectLst/>
                <a:uLnTx/>
                <a:uFillTx/>
                <a:latin typeface="Calibri"/>
                <a:ea typeface="+mn-ea"/>
                <a:cs typeface="B Mitra" panose="00000400000000000000" pitchFamily="2" charset="-78"/>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fa-IR" sz="1100" b="0" i="0" u="none" strike="noStrike" kern="1200" cap="none" spc="0" normalizeH="0" baseline="0" noProof="0">
              <a:ln>
                <a:noFill/>
              </a:ln>
              <a:solidFill>
                <a:prstClr val="black">
                  <a:tint val="75000"/>
                </a:prstClr>
              </a:solidFill>
              <a:effectLst/>
              <a:uLnTx/>
              <a:uFillTx/>
              <a:latin typeface="Calibri"/>
              <a:ea typeface="+mn-ea"/>
              <a:cs typeface="B Mitra" panose="00000400000000000000" pitchFamily="2"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Autofit/>
          </a:bodyPr>
          <a:lstStyle/>
          <a:p>
            <a:pPr algn="r"/>
            <a:r>
              <a:rPr lang="fa-IR" altLang="fa-IR" sz="3600" dirty="0">
                <a:ln>
                  <a:noFill/>
                </a:ln>
                <a:latin typeface="IranNastaliq" pitchFamily="18" charset="0"/>
              </a:rPr>
              <a:t>اصلاحات و سیاستگذاری را از کجا شروع کنیم؟</a:t>
            </a:r>
          </a:p>
        </p:txBody>
      </p:sp>
      <p:sp>
        <p:nvSpPr>
          <p:cNvPr id="47107" name="Content Placeholder 2"/>
          <p:cNvSpPr>
            <a:spLocks noGrp="1"/>
          </p:cNvSpPr>
          <p:nvPr>
            <p:ph sz="quarter" idx="1"/>
          </p:nvPr>
        </p:nvSpPr>
        <p:spPr/>
        <p:txBody>
          <a:bodyPr/>
          <a:lstStyle/>
          <a:p>
            <a:r>
              <a:rPr lang="fa-IR" altLang="fa-IR"/>
              <a:t>از هرجا که می توانیم</a:t>
            </a:r>
          </a:p>
          <a:p>
            <a:r>
              <a:rPr lang="fa-IR" altLang="fa-IR"/>
              <a:t>به شباهت ها و تفاوتهای چرخه اصلاح فرآیندها و چرخه سیاستگذاری توجه کنید</a:t>
            </a:r>
          </a:p>
          <a:p>
            <a:endParaRPr lang="fa-IR" altLang="fa-IR"/>
          </a:p>
          <a:p>
            <a:endParaRPr lang="fa-IR" altLang="fa-IR"/>
          </a:p>
        </p:txBody>
      </p:sp>
      <p:sp>
        <p:nvSpPr>
          <p:cNvPr id="3" name="Slide Number Placeholder 2">
            <a:extLst>
              <a:ext uri="{FF2B5EF4-FFF2-40B4-BE49-F238E27FC236}">
                <a16:creationId xmlns:a16="http://schemas.microsoft.com/office/drawing/2014/main" id="{112407D6-5C5A-4A3F-BA9F-E590455D07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071813" y="620713"/>
            <a:ext cx="6911975" cy="504825"/>
          </a:xfrm>
          <a:prstGeom prst="rect">
            <a:avLst/>
          </a:prstGeom>
          <a:solidFill>
            <a:schemeClr val="bg2"/>
          </a:solidFill>
          <a:ln w="9525">
            <a:solidFill>
              <a:schemeClr val="tx1"/>
            </a:solidFill>
            <a:miter lim="800000"/>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1-فرايندي را براي ارتقا پيدا كنيد.                                                         </a:t>
            </a:r>
            <a:r>
              <a:rPr kumimoji="0" lang="en-US"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find</a:t>
            </a:r>
          </a:p>
        </p:txBody>
      </p:sp>
      <p:sp>
        <p:nvSpPr>
          <p:cNvPr id="48131" name="Rectangle 3"/>
          <p:cNvSpPr>
            <a:spLocks noChangeArrowheads="1"/>
          </p:cNvSpPr>
          <p:nvPr/>
        </p:nvSpPr>
        <p:spPr bwMode="auto">
          <a:xfrm>
            <a:off x="3000375" y="1484313"/>
            <a:ext cx="6911975" cy="504825"/>
          </a:xfrm>
          <a:prstGeom prst="rect">
            <a:avLst/>
          </a:prstGeom>
          <a:solidFill>
            <a:schemeClr val="bg2"/>
          </a:solidFill>
          <a:ln w="9525">
            <a:solidFill>
              <a:schemeClr val="tx1"/>
            </a:solidFill>
            <a:miter lim="800000"/>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2-تيمي از صاحبان فرايند سازماندهي كنيد.                                           </a:t>
            </a:r>
            <a:r>
              <a:rPr kumimoji="0" lang="en-US"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organize</a:t>
            </a:r>
          </a:p>
        </p:txBody>
      </p:sp>
      <p:sp>
        <p:nvSpPr>
          <p:cNvPr id="48132" name="Rectangle 4"/>
          <p:cNvSpPr>
            <a:spLocks noChangeArrowheads="1"/>
          </p:cNvSpPr>
          <p:nvPr/>
        </p:nvSpPr>
        <p:spPr bwMode="auto">
          <a:xfrm>
            <a:off x="3071813" y="2349500"/>
            <a:ext cx="6911975" cy="504825"/>
          </a:xfrm>
          <a:prstGeom prst="rect">
            <a:avLst/>
          </a:prstGeom>
          <a:solidFill>
            <a:schemeClr val="bg2"/>
          </a:solidFill>
          <a:ln w="9525">
            <a:solidFill>
              <a:schemeClr val="tx1"/>
            </a:solidFill>
            <a:miter lim="800000"/>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3-روشن كنيد فرايند چگونه عمل مي كند.                                            </a:t>
            </a:r>
            <a:r>
              <a:rPr kumimoji="0" lang="en-US"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clarify</a:t>
            </a:r>
          </a:p>
        </p:txBody>
      </p:sp>
      <p:sp>
        <p:nvSpPr>
          <p:cNvPr id="48133" name="Rectangle 5"/>
          <p:cNvSpPr>
            <a:spLocks noChangeArrowheads="1"/>
          </p:cNvSpPr>
          <p:nvPr/>
        </p:nvSpPr>
        <p:spPr bwMode="auto">
          <a:xfrm>
            <a:off x="3071813" y="3141663"/>
            <a:ext cx="6911975" cy="503237"/>
          </a:xfrm>
          <a:prstGeom prst="rect">
            <a:avLst/>
          </a:prstGeom>
          <a:solidFill>
            <a:schemeClr val="bg2"/>
          </a:solidFill>
          <a:ln w="9525">
            <a:solidFill>
              <a:schemeClr val="tx1"/>
            </a:solidFill>
            <a:miter lim="800000"/>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4- علل تغييرات عملكرد فرايند را درك كنيد.                                     </a:t>
            </a:r>
            <a:r>
              <a:rPr kumimoji="0" lang="en-US"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understand</a:t>
            </a:r>
            <a:r>
              <a:rPr kumimoji="0" lang="fa-IR"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                                  </a:t>
            </a:r>
            <a:endParaRPr kumimoji="0" lang="en-US"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endParaRPr>
          </a:p>
        </p:txBody>
      </p:sp>
      <p:sp>
        <p:nvSpPr>
          <p:cNvPr id="48134" name="Rectangle 6"/>
          <p:cNvSpPr>
            <a:spLocks noChangeArrowheads="1"/>
          </p:cNvSpPr>
          <p:nvPr/>
        </p:nvSpPr>
        <p:spPr bwMode="auto">
          <a:xfrm>
            <a:off x="3071813" y="3933825"/>
            <a:ext cx="6911975" cy="503238"/>
          </a:xfrm>
          <a:prstGeom prst="rect">
            <a:avLst/>
          </a:prstGeom>
          <a:solidFill>
            <a:schemeClr val="bg2"/>
          </a:solidFill>
          <a:ln w="9525">
            <a:solidFill>
              <a:schemeClr val="tx1"/>
            </a:solidFill>
            <a:miter lim="800000"/>
            <a:headEnd/>
            <a:tailEnd/>
          </a:ln>
        </p:spPr>
        <p:txBody>
          <a:bodyPr wrap="none"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5- مورد ارتقا را انتخاب كنيد.                                                       </a:t>
            </a:r>
            <a:r>
              <a:rPr kumimoji="0" lang="en-US"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select</a:t>
            </a:r>
            <a:r>
              <a:rPr kumimoji="0" lang="fa-IR"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rPr>
              <a:t>                                                                                                            </a:t>
            </a:r>
            <a:endParaRPr kumimoji="0" lang="en-US" altLang="fa-IR" sz="1800" b="1" i="0" u="none" strike="noStrike" kern="1200" cap="none" spc="0" normalizeH="0" baseline="0" noProof="0">
              <a:ln>
                <a:noFill/>
              </a:ln>
              <a:solidFill>
                <a:prstClr val="black"/>
              </a:solidFill>
              <a:effectLst/>
              <a:uLnTx/>
              <a:uFillTx/>
              <a:latin typeface="Arial" pitchFamily="34" charset="0"/>
              <a:ea typeface="+mn-ea"/>
              <a:cs typeface="B Mitra" pitchFamily="2" charset="-78"/>
            </a:endParaRPr>
          </a:p>
        </p:txBody>
      </p:sp>
      <p:sp>
        <p:nvSpPr>
          <p:cNvPr id="48135" name="Line 7"/>
          <p:cNvSpPr>
            <a:spLocks noChangeShapeType="1"/>
          </p:cNvSpPr>
          <p:nvPr/>
        </p:nvSpPr>
        <p:spPr bwMode="auto">
          <a:xfrm>
            <a:off x="6456363" y="4652963"/>
            <a:ext cx="0" cy="2205037"/>
          </a:xfrm>
          <a:prstGeom prst="line">
            <a:avLst/>
          </a:prstGeom>
          <a:no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8136" name="Line 8"/>
          <p:cNvSpPr>
            <a:spLocks noChangeShapeType="1"/>
          </p:cNvSpPr>
          <p:nvPr/>
        </p:nvSpPr>
        <p:spPr bwMode="auto">
          <a:xfrm flipH="1">
            <a:off x="5232400" y="5734050"/>
            <a:ext cx="2447925" cy="0"/>
          </a:xfrm>
          <a:prstGeom prst="line">
            <a:avLst/>
          </a:prstGeom>
          <a:noFill/>
          <a:ln w="19050">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8137" name="Line 9"/>
          <p:cNvSpPr>
            <a:spLocks noChangeShapeType="1"/>
          </p:cNvSpPr>
          <p:nvPr/>
        </p:nvSpPr>
        <p:spPr bwMode="auto">
          <a:xfrm>
            <a:off x="6600825" y="1125538"/>
            <a:ext cx="0" cy="358775"/>
          </a:xfrm>
          <a:prstGeom prst="line">
            <a:avLst/>
          </a:prstGeom>
          <a:noFill/>
          <a:ln w="9525">
            <a:solidFill>
              <a:schemeClr val="tx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8138" name="Line 10"/>
          <p:cNvSpPr>
            <a:spLocks noChangeShapeType="1"/>
          </p:cNvSpPr>
          <p:nvPr/>
        </p:nvSpPr>
        <p:spPr bwMode="auto">
          <a:xfrm>
            <a:off x="6600825" y="1989138"/>
            <a:ext cx="0" cy="287337"/>
          </a:xfrm>
          <a:prstGeom prst="line">
            <a:avLst/>
          </a:prstGeom>
          <a:noFill/>
          <a:ln w="9525">
            <a:solidFill>
              <a:schemeClr val="tx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8139" name="Line 11"/>
          <p:cNvSpPr>
            <a:spLocks noChangeShapeType="1"/>
          </p:cNvSpPr>
          <p:nvPr/>
        </p:nvSpPr>
        <p:spPr bwMode="auto">
          <a:xfrm>
            <a:off x="6600825" y="2781300"/>
            <a:ext cx="0" cy="360363"/>
          </a:xfrm>
          <a:prstGeom prst="line">
            <a:avLst/>
          </a:prstGeom>
          <a:noFill/>
          <a:ln w="9525">
            <a:solidFill>
              <a:schemeClr val="tx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8140" name="Line 12"/>
          <p:cNvSpPr>
            <a:spLocks noChangeShapeType="1"/>
          </p:cNvSpPr>
          <p:nvPr/>
        </p:nvSpPr>
        <p:spPr bwMode="auto">
          <a:xfrm>
            <a:off x="6600825" y="3644900"/>
            <a:ext cx="0" cy="288925"/>
          </a:xfrm>
          <a:prstGeom prst="line">
            <a:avLst/>
          </a:prstGeom>
          <a:noFill/>
          <a:ln w="9525">
            <a:solidFill>
              <a:schemeClr val="tx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8141" name="Line 13"/>
          <p:cNvSpPr>
            <a:spLocks noChangeShapeType="1"/>
          </p:cNvSpPr>
          <p:nvPr/>
        </p:nvSpPr>
        <p:spPr bwMode="auto">
          <a:xfrm>
            <a:off x="6527800" y="4437063"/>
            <a:ext cx="0" cy="215900"/>
          </a:xfrm>
          <a:prstGeom prst="line">
            <a:avLst/>
          </a:prstGeom>
          <a:noFill/>
          <a:ln w="9525">
            <a:solidFill>
              <a:schemeClr val="tx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1806" name="Oval 14"/>
          <p:cNvSpPr>
            <a:spLocks noChangeArrowheads="1"/>
          </p:cNvSpPr>
          <p:nvPr/>
        </p:nvSpPr>
        <p:spPr bwMode="auto">
          <a:xfrm>
            <a:off x="5087938" y="4652963"/>
            <a:ext cx="2736850" cy="2205037"/>
          </a:xfrm>
          <a:prstGeom prst="ellipse">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800" b="1" i="0" u="none" strike="noStrike" kern="1200" cap="none" spc="0" normalizeH="0" baseline="0" noProof="0">
              <a:ln>
                <a:noFill/>
              </a:ln>
              <a:solidFill>
                <a:prstClr val="black"/>
              </a:solidFill>
              <a:effectLst/>
              <a:uLnTx/>
              <a:uFillTx/>
              <a:latin typeface="Calibri"/>
              <a:ea typeface="+mn-ea"/>
              <a:cs typeface="B Mitra" pitchFamily="2" charset="-78"/>
            </a:endParaRPr>
          </a:p>
        </p:txBody>
      </p:sp>
      <p:sp>
        <p:nvSpPr>
          <p:cNvPr id="48143" name="Line 15"/>
          <p:cNvSpPr>
            <a:spLocks noChangeShapeType="1"/>
          </p:cNvSpPr>
          <p:nvPr/>
        </p:nvSpPr>
        <p:spPr bwMode="auto">
          <a:xfrm flipV="1">
            <a:off x="6527800" y="4652963"/>
            <a:ext cx="0" cy="2205037"/>
          </a:xfrm>
          <a:prstGeom prst="line">
            <a:avLst/>
          </a:prstGeom>
          <a:no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8144" name="Line 16"/>
          <p:cNvSpPr>
            <a:spLocks noChangeShapeType="1"/>
          </p:cNvSpPr>
          <p:nvPr/>
        </p:nvSpPr>
        <p:spPr bwMode="auto">
          <a:xfrm flipH="1">
            <a:off x="5087938" y="5734050"/>
            <a:ext cx="2808287" cy="0"/>
          </a:xfrm>
          <a:prstGeom prst="line">
            <a:avLst/>
          </a:prstGeom>
          <a:no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1809" name="WordArt 17"/>
          <p:cNvSpPr>
            <a:spLocks noChangeArrowheads="1" noChangeShapeType="1" noTextEdit="1"/>
          </p:cNvSpPr>
          <p:nvPr/>
        </p:nvSpPr>
        <p:spPr bwMode="auto">
          <a:xfrm>
            <a:off x="6527800" y="5300663"/>
            <a:ext cx="1257300" cy="438150"/>
          </a:xfrm>
          <a:prstGeom prst="rect">
            <a:avLst/>
          </a:prstGeom>
        </p:spPr>
        <p:txBody>
          <a:bodyPr wrap="none" fromWordArt="1">
            <a:prstTxWarp prst="textPlain">
              <a:avLst>
                <a:gd name="adj" fmla="val 50000"/>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rPr>
              <a:t>6-برنامه ريزي كنيد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rPr>
              <a:t>plan</a:t>
            </a:r>
            <a:endPar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endParaRPr>
          </a:p>
        </p:txBody>
      </p:sp>
      <p:sp>
        <p:nvSpPr>
          <p:cNvPr id="161810" name="WordArt 18"/>
          <p:cNvSpPr>
            <a:spLocks noChangeArrowheads="1" noChangeShapeType="1" noTextEdit="1"/>
          </p:cNvSpPr>
          <p:nvPr/>
        </p:nvSpPr>
        <p:spPr bwMode="auto">
          <a:xfrm>
            <a:off x="5232400" y="5229225"/>
            <a:ext cx="1257300" cy="431800"/>
          </a:xfrm>
          <a:prstGeom prst="rect">
            <a:avLst/>
          </a:prstGeom>
        </p:spPr>
        <p:txBody>
          <a:bodyPr wrap="none" fromWordArt="1">
            <a:prstTxWarp prst="textPlain">
              <a:avLst>
                <a:gd name="adj" fmla="val 50000"/>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rPr>
              <a:t>9-اقدام كنيد.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rPr>
              <a:t>act</a:t>
            </a:r>
            <a:endPar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endParaRPr>
          </a:p>
        </p:txBody>
      </p:sp>
      <p:sp>
        <p:nvSpPr>
          <p:cNvPr id="161811" name="WordArt 19"/>
          <p:cNvSpPr>
            <a:spLocks noChangeArrowheads="1" noChangeShapeType="1" noTextEdit="1"/>
          </p:cNvSpPr>
          <p:nvPr/>
        </p:nvSpPr>
        <p:spPr bwMode="auto">
          <a:xfrm>
            <a:off x="5303838" y="5734050"/>
            <a:ext cx="1257300" cy="438150"/>
          </a:xfrm>
          <a:prstGeom prst="rect">
            <a:avLst/>
          </a:prstGeom>
        </p:spPr>
        <p:txBody>
          <a:bodyPr wrap="none" fromWordArt="1">
            <a:prstTxWarp prst="textPlain">
              <a:avLst>
                <a:gd name="adj" fmla="val 50000"/>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rPr>
              <a:t>8-ارزيابي كنيد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rPr>
              <a:t>check</a:t>
            </a:r>
            <a:endPar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endParaRPr>
          </a:p>
        </p:txBody>
      </p:sp>
      <p:sp>
        <p:nvSpPr>
          <p:cNvPr id="161812" name="WordArt 20"/>
          <p:cNvSpPr>
            <a:spLocks noChangeArrowheads="1" noChangeShapeType="1" noTextEdit="1"/>
          </p:cNvSpPr>
          <p:nvPr/>
        </p:nvSpPr>
        <p:spPr bwMode="auto">
          <a:xfrm>
            <a:off x="6527800" y="5734050"/>
            <a:ext cx="1257300" cy="438150"/>
          </a:xfrm>
          <a:prstGeom prst="rect">
            <a:avLst/>
          </a:prstGeom>
        </p:spPr>
        <p:txBody>
          <a:bodyPr wrap="none" fromWordArt="1">
            <a:prstTxWarp prst="textPlain">
              <a:avLst>
                <a:gd name="adj" fmla="val 50000"/>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rPr>
              <a:t>7-اجرا كنيد.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rPr>
              <a:t>do</a:t>
            </a:r>
            <a:endParaRPr kumimoji="0" lang="fa-IR" sz="1600" b="1" i="0" u="none" strike="noStrike" kern="10" cap="none" spc="0" normalizeH="0" baseline="0" noProof="0">
              <a:ln w="9525">
                <a:noFill/>
                <a:round/>
                <a:headEnd/>
                <a:tailEnd/>
              </a:ln>
              <a:solidFill>
                <a:srgbClr val="003300"/>
              </a:solidFill>
              <a:effectLst/>
              <a:uLnTx/>
              <a:uFillTx/>
              <a:latin typeface="Times New Roman"/>
              <a:ea typeface="+mn-ea"/>
              <a:cs typeface="B Mitra" pitchFamily="2" charset="-78"/>
            </a:endParaRPr>
          </a:p>
        </p:txBody>
      </p:sp>
      <p:sp>
        <p:nvSpPr>
          <p:cNvPr id="161813" name="WordArt 21"/>
          <p:cNvSpPr>
            <a:spLocks noChangeArrowheads="1" noChangeShapeType="1" noTextEdit="1"/>
          </p:cNvSpPr>
          <p:nvPr/>
        </p:nvSpPr>
        <p:spPr bwMode="auto">
          <a:xfrm>
            <a:off x="4079876" y="34924"/>
            <a:ext cx="4608513" cy="504826"/>
          </a:xfrm>
          <a:prstGeom prst="rect">
            <a:avLst/>
          </a:prstGeom>
        </p:spPr>
        <p:txBody>
          <a:bodyPr wrap="none" fromWordArt="1">
            <a:prstTxWarp prst="textPlain">
              <a:avLst>
                <a:gd name="adj" fmla="val 50000"/>
              </a:avLst>
            </a:prstTxWarp>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0" cap="none" spc="0" normalizeH="0" baseline="0" noProof="0" dirty="0">
                <a:ln w="9525">
                  <a:noFill/>
                  <a:round/>
                  <a:headEnd/>
                  <a:tailEnd/>
                </a:ln>
                <a:solidFill>
                  <a:srgbClr val="003300"/>
                </a:solidFill>
                <a:effectLst/>
                <a:uLnTx/>
                <a:uFillTx/>
                <a:latin typeface="Times New Roman"/>
                <a:ea typeface="+mn-ea"/>
                <a:cs typeface="B Titr" panose="00000700000000000000" pitchFamily="2" charset="-78"/>
              </a:rPr>
              <a:t>روش ارتقاي فرايند:</a:t>
            </a:r>
            <a:r>
              <a:rPr kumimoji="0" lang="en-US" sz="1800" b="0" i="0" u="none" strike="noStrike" kern="10" cap="none" spc="0" normalizeH="0" baseline="0" noProof="0" dirty="0" err="1">
                <a:ln w="9525">
                  <a:noFill/>
                  <a:round/>
                  <a:headEnd/>
                  <a:tailEnd/>
                </a:ln>
                <a:solidFill>
                  <a:srgbClr val="003300"/>
                </a:solidFill>
                <a:effectLst/>
                <a:uLnTx/>
                <a:uFillTx/>
                <a:latin typeface="Times New Roman"/>
                <a:ea typeface="+mn-ea"/>
                <a:cs typeface="B Titr" panose="00000700000000000000" pitchFamily="2" charset="-78"/>
              </a:rPr>
              <a:t>fOCUS</a:t>
            </a:r>
            <a:r>
              <a:rPr kumimoji="0" lang="en-US" sz="1800" b="0" i="0" u="none" strike="noStrike" kern="10" cap="none" spc="0" normalizeH="0" baseline="0" noProof="0" dirty="0">
                <a:ln w="9525">
                  <a:noFill/>
                  <a:round/>
                  <a:headEnd/>
                  <a:tailEnd/>
                </a:ln>
                <a:solidFill>
                  <a:srgbClr val="003300"/>
                </a:solidFill>
                <a:effectLst/>
                <a:uLnTx/>
                <a:uFillTx/>
                <a:latin typeface="Times New Roman"/>
                <a:ea typeface="+mn-ea"/>
                <a:cs typeface="B Titr" panose="00000700000000000000" pitchFamily="2" charset="-78"/>
              </a:rPr>
              <a:t>-PDCA</a:t>
            </a:r>
            <a:endParaRPr kumimoji="0" lang="fa-IR" sz="1800" b="0" i="0" u="none" strike="noStrike" kern="10" cap="none" spc="0" normalizeH="0" baseline="0" noProof="0" dirty="0">
              <a:ln w="9525">
                <a:noFill/>
                <a:round/>
                <a:headEnd/>
                <a:tailEnd/>
              </a:ln>
              <a:solidFill>
                <a:srgbClr val="003300"/>
              </a:solidFill>
              <a:effectLst/>
              <a:uLnTx/>
              <a:uFillTx/>
              <a:latin typeface="Times New Roman"/>
              <a:ea typeface="+mn-ea"/>
              <a:cs typeface="B Titr" panose="00000700000000000000" pitchFamily="2" charset="-78"/>
            </a:endParaRPr>
          </a:p>
        </p:txBody>
      </p:sp>
      <p:sp>
        <p:nvSpPr>
          <p:cNvPr id="3" name="Slide Number Placeholder 2">
            <a:extLst>
              <a:ext uri="{FF2B5EF4-FFF2-40B4-BE49-F238E27FC236}">
                <a16:creationId xmlns:a16="http://schemas.microsoft.com/office/drawing/2014/main" id="{33CF5628-A09D-4149-976F-E10FB5DA2A7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A7EDD3-EF77-4D90-8377-0BC7AAD72EFC}"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Autofit/>
          </a:bodyPr>
          <a:lstStyle/>
          <a:p>
            <a:pPr algn="r"/>
            <a:r>
              <a:rPr lang="fa-IR" altLang="fa-IR" sz="4400" dirty="0">
                <a:ln>
                  <a:noFill/>
                </a:ln>
                <a:latin typeface="IranNastaliq" pitchFamily="18" charset="0"/>
              </a:rPr>
              <a:t>اصلاحات و سیاستگذاری را از کجا شروع کنیم؟</a:t>
            </a:r>
          </a:p>
        </p:txBody>
      </p:sp>
      <p:sp>
        <p:nvSpPr>
          <p:cNvPr id="49155" name="Content Placeholder 2"/>
          <p:cNvSpPr>
            <a:spLocks noGrp="1"/>
          </p:cNvSpPr>
          <p:nvPr>
            <p:ph sz="quarter" idx="1"/>
          </p:nvPr>
        </p:nvSpPr>
        <p:spPr/>
        <p:txBody>
          <a:bodyPr/>
          <a:lstStyle/>
          <a:p>
            <a:r>
              <a:rPr lang="fa-IR" altLang="fa-IR" sz="2800"/>
              <a:t>از هرجا که می توانیم</a:t>
            </a:r>
          </a:p>
          <a:p>
            <a:r>
              <a:rPr lang="fa-IR" altLang="fa-IR" sz="2800"/>
              <a:t>به شباهت ها و تفاوتهای چرخه اصلاح فرآیندها و چرخه سیاستگذاری توجه کنید</a:t>
            </a:r>
          </a:p>
          <a:p>
            <a:r>
              <a:rPr lang="fa-IR" altLang="fa-IR" sz="2800"/>
              <a:t>نظام سلامت وسیله است نه هدف</a:t>
            </a:r>
          </a:p>
          <a:p>
            <a:r>
              <a:rPr lang="fa-IR" altLang="fa-IR" sz="2800"/>
              <a:t>ما نیازمند </a:t>
            </a:r>
            <a:r>
              <a:rPr lang="en-US" altLang="fa-IR" sz="2800"/>
              <a:t>paradigm shift </a:t>
            </a:r>
            <a:r>
              <a:rPr lang="fa-IR" altLang="fa-IR" sz="2800"/>
              <a:t> در نظام سلامت هستیم</a:t>
            </a:r>
          </a:p>
          <a:p>
            <a:r>
              <a:rPr lang="fa-IR" altLang="fa-IR" sz="2800"/>
              <a:t>آیا صرفاً با تکیه بر برخی داده ها می توان اولویت ها را تعیین کرد</a:t>
            </a:r>
          </a:p>
          <a:p>
            <a:r>
              <a:rPr lang="fa-IR" altLang="fa-IR" sz="2800"/>
              <a:t>برای تشخیص بیماریهای نظام سلامت می توان شبیه پزشکان عمل کرد، می توان با رسم شبکه علیت (با پنج مرحله </a:t>
            </a:r>
            <a:r>
              <a:rPr lang="en-US" altLang="fa-IR" sz="2800"/>
              <a:t>why?</a:t>
            </a:r>
            <a:r>
              <a:rPr lang="fa-IR" altLang="fa-IR" sz="2800"/>
              <a:t> ) به علت رسید</a:t>
            </a:r>
          </a:p>
        </p:txBody>
      </p:sp>
      <p:sp>
        <p:nvSpPr>
          <p:cNvPr id="3" name="Slide Number Placeholder 2">
            <a:extLst>
              <a:ext uri="{FF2B5EF4-FFF2-40B4-BE49-F238E27FC236}">
                <a16:creationId xmlns:a16="http://schemas.microsoft.com/office/drawing/2014/main" id="{590D8DE0-344A-48FC-BE2F-19B8964DFF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fa-IR" dirty="0">
                <a:solidFill>
                  <a:schemeClr val="tx1">
                    <a:lumMod val="85000"/>
                    <a:lumOff val="15000"/>
                  </a:schemeClr>
                </a:solidFill>
              </a:rPr>
              <a:t>مشکلات در شرایط کنونی در ارائه خدمات بهداشتی1</a:t>
            </a:r>
            <a:endParaRPr lang="en-US" dirty="0">
              <a:solidFill>
                <a:schemeClr val="tx1">
                  <a:lumMod val="85000"/>
                  <a:lumOff val="15000"/>
                </a:schemeClr>
              </a:solidFill>
            </a:endParaRPr>
          </a:p>
        </p:txBody>
      </p:sp>
      <p:sp>
        <p:nvSpPr>
          <p:cNvPr id="52228"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2CF281-F0D3-4C2D-BFDB-11A2B7C215E0}" type="slidenum">
              <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Content Placeholder 2"/>
          <p:cNvSpPr>
            <a:spLocks noGrp="1"/>
          </p:cNvSpPr>
          <p:nvPr>
            <p:ph sz="quarter" idx="1"/>
          </p:nvPr>
        </p:nvSpPr>
        <p:spPr>
          <a:xfrm>
            <a:off x="990600" y="1816100"/>
            <a:ext cx="10274300" cy="4297363"/>
          </a:xfrm>
        </p:spPr>
        <p:txBody>
          <a:bodyPr rtlCol="0">
            <a:normAutofit lnSpcReduction="10000"/>
          </a:bodyPr>
          <a:lstStyle/>
          <a:p>
            <a:pPr eaLnBrk="1" fontAlgn="auto" hangingPunct="1">
              <a:buClr>
                <a:schemeClr val="accent4">
                  <a:lumMod val="50000"/>
                </a:schemeClr>
              </a:buClr>
              <a:defRPr/>
            </a:pPr>
            <a:r>
              <a:rPr lang="fa-IR" dirty="0">
                <a:solidFill>
                  <a:schemeClr val="tx1">
                    <a:lumMod val="85000"/>
                    <a:lumOff val="15000"/>
                  </a:schemeClr>
                </a:solidFill>
              </a:rPr>
              <a:t>با اینکه اثربخشی خدمات </a:t>
            </a:r>
            <a:r>
              <a:rPr lang="en-US" dirty="0">
                <a:solidFill>
                  <a:schemeClr val="tx1">
                    <a:lumMod val="85000"/>
                    <a:lumOff val="15000"/>
                  </a:schemeClr>
                </a:solidFill>
              </a:rPr>
              <a:t>PHC</a:t>
            </a:r>
            <a:r>
              <a:rPr lang="fa-IR" dirty="0">
                <a:solidFill>
                  <a:schemeClr val="tx1">
                    <a:lumMod val="85000"/>
                    <a:lumOff val="15000"/>
                  </a:schemeClr>
                </a:solidFill>
              </a:rPr>
              <a:t> ثابت شده اما با گذشت سی و چند سال از راه اندازی شبکه های بهداشتی درمانی هنوز پوشش کامل نیست.</a:t>
            </a:r>
          </a:p>
          <a:p>
            <a:pPr eaLnBrk="1" fontAlgn="auto" hangingPunct="1">
              <a:buClr>
                <a:schemeClr val="accent4">
                  <a:lumMod val="50000"/>
                </a:schemeClr>
              </a:buClr>
              <a:defRPr/>
            </a:pPr>
            <a:r>
              <a:rPr lang="fa-IR" dirty="0">
                <a:solidFill>
                  <a:schemeClr val="tx1">
                    <a:lumMod val="85000"/>
                    <a:lumOff val="15000"/>
                  </a:schemeClr>
                </a:solidFill>
              </a:rPr>
              <a:t>استراتژی های گذشته که برای مبارزه با بیماریهای عفونی کاربرد داشت، در مبارزه با بیماریهای غیر واگیر و مولتی فاکتور موثر نخواهد بود.</a:t>
            </a:r>
          </a:p>
          <a:p>
            <a:pPr eaLnBrk="1" fontAlgn="auto" hangingPunct="1">
              <a:buClr>
                <a:schemeClr val="accent4">
                  <a:lumMod val="50000"/>
                </a:schemeClr>
              </a:buClr>
              <a:defRPr/>
            </a:pPr>
            <a:r>
              <a:rPr lang="fa-IR" dirty="0">
                <a:solidFill>
                  <a:schemeClr val="tx1">
                    <a:lumMod val="85000"/>
                    <a:lumOff val="15000"/>
                  </a:schemeClr>
                </a:solidFill>
              </a:rPr>
              <a:t>بجای توجه به سلامت به نظام سلامت توجه کردیم</a:t>
            </a:r>
          </a:p>
          <a:p>
            <a:pPr eaLnBrk="1" fontAlgn="auto" hangingPunct="1">
              <a:buClr>
                <a:schemeClr val="accent4">
                  <a:lumMod val="50000"/>
                </a:schemeClr>
              </a:buClr>
              <a:defRPr/>
            </a:pPr>
            <a:r>
              <a:rPr lang="fa-IR" dirty="0">
                <a:solidFill>
                  <a:schemeClr val="tx1">
                    <a:lumMod val="85000"/>
                    <a:lumOff val="15000"/>
                  </a:schemeClr>
                </a:solidFill>
              </a:rPr>
              <a:t>بجای خرید سلامت، گاهی خدمات سلامت را خریدیم</a:t>
            </a:r>
          </a:p>
          <a:p>
            <a:pPr lvl="1" eaLnBrk="1" fontAlgn="auto" hangingPunct="1">
              <a:buClr>
                <a:schemeClr val="accent4">
                  <a:lumMod val="50000"/>
                </a:schemeClr>
              </a:buClr>
              <a:defRPr/>
            </a:pPr>
            <a:r>
              <a:rPr lang="fa-IR" dirty="0">
                <a:solidFill>
                  <a:schemeClr val="tx1">
                    <a:lumMod val="85000"/>
                    <a:lumOff val="15000"/>
                  </a:schemeClr>
                </a:solidFill>
              </a:rPr>
              <a:t> که منجر به گسترش خدمات </a:t>
            </a:r>
            <a:r>
              <a:rPr lang="fa-IR" dirty="0" err="1">
                <a:solidFill>
                  <a:schemeClr val="tx1">
                    <a:lumMod val="85000"/>
                    <a:lumOff val="15000"/>
                  </a:schemeClr>
                </a:solidFill>
              </a:rPr>
              <a:t>موازي</a:t>
            </a:r>
            <a:r>
              <a:rPr lang="fa-IR" dirty="0">
                <a:solidFill>
                  <a:schemeClr val="tx1">
                    <a:lumMod val="85000"/>
                    <a:lumOff val="15000"/>
                  </a:schemeClr>
                </a:solidFill>
              </a:rPr>
              <a:t>، </a:t>
            </a:r>
            <a:r>
              <a:rPr lang="fa-IR" dirty="0" err="1">
                <a:solidFill>
                  <a:schemeClr val="tx1">
                    <a:lumMod val="85000"/>
                    <a:lumOff val="15000"/>
                  </a:schemeClr>
                </a:solidFill>
              </a:rPr>
              <a:t>اضافي</a:t>
            </a:r>
            <a:r>
              <a:rPr lang="fa-IR" dirty="0">
                <a:solidFill>
                  <a:schemeClr val="tx1">
                    <a:lumMod val="85000"/>
                    <a:lumOff val="15000"/>
                  </a:schemeClr>
                </a:solidFill>
              </a:rPr>
              <a:t> و </a:t>
            </a:r>
            <a:r>
              <a:rPr lang="fa-IR" dirty="0" err="1">
                <a:solidFill>
                  <a:schemeClr val="tx1">
                    <a:lumMod val="85000"/>
                    <a:lumOff val="15000"/>
                  </a:schemeClr>
                </a:solidFill>
              </a:rPr>
              <a:t>پرعارضه</a:t>
            </a:r>
            <a:r>
              <a:rPr lang="fa-IR" dirty="0">
                <a:solidFill>
                  <a:schemeClr val="tx1">
                    <a:lumMod val="85000"/>
                    <a:lumOff val="15000"/>
                  </a:schemeClr>
                </a:solidFill>
              </a:rPr>
              <a:t> شده</a:t>
            </a:r>
          </a:p>
          <a:p>
            <a:pPr lvl="1" eaLnBrk="1" fontAlgn="auto" hangingPunct="1">
              <a:buClr>
                <a:schemeClr val="accent4">
                  <a:lumMod val="50000"/>
                </a:schemeClr>
              </a:buClr>
              <a:defRPr/>
            </a:pPr>
            <a:r>
              <a:rPr lang="fa-IR" dirty="0">
                <a:solidFill>
                  <a:schemeClr val="tx1">
                    <a:lumMod val="85000"/>
                    <a:lumOff val="15000"/>
                  </a:schemeClr>
                </a:solidFill>
              </a:rPr>
              <a:t>و اکثر مواقع بخصوص در بخش بهداشت، وقت افراد را خریدیم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fa-IR" dirty="0">
                <a:solidFill>
                  <a:schemeClr val="tx1">
                    <a:lumMod val="85000"/>
                    <a:lumOff val="15000"/>
                  </a:schemeClr>
                </a:solidFill>
              </a:rPr>
              <a:t>مشکلات در شرایط کنونی در ارائه خدمات بهداشتی2</a:t>
            </a:r>
            <a:endParaRPr lang="en-US" dirty="0">
              <a:solidFill>
                <a:schemeClr val="tx1">
                  <a:lumMod val="85000"/>
                  <a:lumOff val="15000"/>
                </a:schemeClr>
              </a:solidFill>
            </a:endParaRPr>
          </a:p>
        </p:txBody>
      </p:sp>
      <p:sp>
        <p:nvSpPr>
          <p:cNvPr id="53252"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0A9928-E08F-4181-BA4E-31AB0B76C0FF}" type="slidenum">
              <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Content Placeholder 2"/>
          <p:cNvSpPr>
            <a:spLocks noGrp="1"/>
          </p:cNvSpPr>
          <p:nvPr>
            <p:ph sz="quarter" idx="1"/>
          </p:nvPr>
        </p:nvSpPr>
        <p:spPr/>
        <p:txBody>
          <a:bodyPr rtlCol="0">
            <a:normAutofit/>
          </a:bodyPr>
          <a:lstStyle/>
          <a:p>
            <a:pPr eaLnBrk="1" fontAlgn="auto" hangingPunct="1">
              <a:buClr>
                <a:schemeClr val="accent4">
                  <a:lumMod val="50000"/>
                </a:schemeClr>
              </a:buClr>
              <a:defRPr/>
            </a:pPr>
            <a:r>
              <a:rPr lang="fa-IR" dirty="0">
                <a:solidFill>
                  <a:schemeClr val="tx1">
                    <a:lumMod val="85000"/>
                    <a:lumOff val="15000"/>
                  </a:schemeClr>
                </a:solidFill>
              </a:rPr>
              <a:t>بی عدالتی در سلامت (میانگین خوب توزیع نا متقارن سلامت)</a:t>
            </a:r>
          </a:p>
          <a:p>
            <a:pPr eaLnBrk="1" fontAlgn="auto" hangingPunct="1">
              <a:buClr>
                <a:schemeClr val="accent4">
                  <a:lumMod val="50000"/>
                </a:schemeClr>
              </a:buClr>
              <a:defRPr/>
            </a:pPr>
            <a:r>
              <a:rPr lang="fa-IR" dirty="0">
                <a:solidFill>
                  <a:schemeClr val="tx1">
                    <a:lumMod val="85000"/>
                    <a:lumOff val="15000"/>
                  </a:schemeClr>
                </a:solidFill>
              </a:rPr>
              <a:t>فاصله </a:t>
            </a:r>
            <a:r>
              <a:rPr lang="fa-IR" dirty="0" err="1">
                <a:solidFill>
                  <a:schemeClr val="tx1">
                    <a:lumMod val="85000"/>
                    <a:lumOff val="15000"/>
                  </a:schemeClr>
                </a:solidFill>
              </a:rPr>
              <a:t>بين</a:t>
            </a:r>
            <a:r>
              <a:rPr lang="fa-IR" dirty="0">
                <a:solidFill>
                  <a:schemeClr val="tx1">
                    <a:lumMod val="85000"/>
                    <a:lumOff val="15000"/>
                  </a:schemeClr>
                </a:solidFill>
              </a:rPr>
              <a:t> مرگ و </a:t>
            </a:r>
            <a:r>
              <a:rPr lang="fa-IR" dirty="0" err="1">
                <a:solidFill>
                  <a:schemeClr val="tx1">
                    <a:lumMod val="85000"/>
                    <a:lumOff val="15000"/>
                  </a:schemeClr>
                </a:solidFill>
              </a:rPr>
              <a:t>مير</a:t>
            </a:r>
            <a:r>
              <a:rPr lang="fa-IR" dirty="0">
                <a:solidFill>
                  <a:schemeClr val="tx1">
                    <a:lumMod val="85000"/>
                    <a:lumOff val="15000"/>
                  </a:schemeClr>
                </a:solidFill>
              </a:rPr>
              <a:t> کودکان </a:t>
            </a:r>
            <a:r>
              <a:rPr lang="fa-IR" dirty="0" err="1">
                <a:solidFill>
                  <a:schemeClr val="tx1">
                    <a:lumMod val="85000"/>
                    <a:lumOff val="15000"/>
                  </a:schemeClr>
                </a:solidFill>
              </a:rPr>
              <a:t>زير</a:t>
            </a:r>
            <a:r>
              <a:rPr lang="fa-IR" dirty="0">
                <a:solidFill>
                  <a:schemeClr val="tx1">
                    <a:lumMod val="85000"/>
                    <a:lumOff val="15000"/>
                  </a:schemeClr>
                </a:solidFill>
              </a:rPr>
              <a:t> پنج سال در دهک </a:t>
            </a:r>
            <a:r>
              <a:rPr lang="fa-IR" dirty="0" err="1">
                <a:solidFill>
                  <a:schemeClr val="tx1">
                    <a:lumMod val="85000"/>
                    <a:lumOff val="15000"/>
                  </a:schemeClr>
                </a:solidFill>
              </a:rPr>
              <a:t>هاي</a:t>
            </a:r>
            <a:r>
              <a:rPr lang="fa-IR" dirty="0">
                <a:solidFill>
                  <a:schemeClr val="tx1">
                    <a:lumMod val="85000"/>
                    <a:lumOff val="15000"/>
                  </a:schemeClr>
                </a:solidFill>
              </a:rPr>
              <a:t> مختلف در </a:t>
            </a:r>
            <a:r>
              <a:rPr lang="fa-IR" dirty="0" err="1">
                <a:solidFill>
                  <a:schemeClr val="tx1">
                    <a:lumMod val="85000"/>
                    <a:lumOff val="15000"/>
                  </a:schemeClr>
                </a:solidFill>
              </a:rPr>
              <a:t>آمدي</a:t>
            </a:r>
            <a:r>
              <a:rPr lang="fa-IR" dirty="0">
                <a:solidFill>
                  <a:schemeClr val="tx1">
                    <a:lumMod val="85000"/>
                    <a:lumOff val="15000"/>
                  </a:schemeClr>
                </a:solidFill>
              </a:rPr>
              <a:t> </a:t>
            </a:r>
          </a:p>
          <a:p>
            <a:pPr eaLnBrk="1" fontAlgn="auto" hangingPunct="1">
              <a:buClr>
                <a:schemeClr val="accent4">
                  <a:lumMod val="50000"/>
                </a:schemeClr>
              </a:buClr>
              <a:defRPr/>
            </a:pPr>
            <a:r>
              <a:rPr lang="fa-IR" dirty="0">
                <a:solidFill>
                  <a:schemeClr val="tx1">
                    <a:lumMod val="85000"/>
                    <a:lumOff val="15000"/>
                  </a:schemeClr>
                </a:solidFill>
              </a:rPr>
              <a:t>و شهرنشینی (شهرهای پنهان در دل شهرهای بزرگ و حاشیه نشینی) </a:t>
            </a:r>
          </a:p>
          <a:p>
            <a:pPr eaLnBrk="1" fontAlgn="auto" hangingPunct="1">
              <a:buClr>
                <a:schemeClr val="accent4">
                  <a:lumMod val="50000"/>
                </a:schemeClr>
              </a:buClr>
              <a:defRPr/>
            </a:pPr>
            <a:r>
              <a:rPr lang="fa-IR" dirty="0">
                <a:solidFill>
                  <a:schemeClr val="tx1">
                    <a:lumMod val="85000"/>
                    <a:lumOff val="15000"/>
                  </a:schemeClr>
                </a:solidFill>
              </a:rPr>
              <a:t>بیمارستان محوری و تخصص گرایی</a:t>
            </a:r>
          </a:p>
          <a:p>
            <a:pPr eaLnBrk="1" fontAlgn="auto" hangingPunct="1">
              <a:buClr>
                <a:schemeClr val="accent4">
                  <a:lumMod val="50000"/>
                </a:schemeClr>
              </a:buClr>
              <a:defRPr/>
            </a:pPr>
            <a:r>
              <a:rPr lang="fa-IR" dirty="0">
                <a:solidFill>
                  <a:schemeClr val="tx1">
                    <a:lumMod val="85000"/>
                    <a:lumOff val="15000"/>
                  </a:schemeClr>
                </a:solidFill>
              </a:rPr>
              <a:t>ارائه خدمات مبتنی بر ویژگی های ارائه کننده بجای توجه به نیاز مردم</a:t>
            </a:r>
          </a:p>
          <a:p>
            <a:pPr eaLnBrk="1" fontAlgn="auto" hangingPunct="1">
              <a:buClr>
                <a:schemeClr val="accent4">
                  <a:lumMod val="50000"/>
                </a:schemeClr>
              </a:buClr>
              <a:defRPr/>
            </a:pPr>
            <a:r>
              <a:rPr lang="fa-IR" dirty="0">
                <a:solidFill>
                  <a:schemeClr val="tx1">
                    <a:lumMod val="85000"/>
                    <a:lumOff val="15000"/>
                  </a:schemeClr>
                </a:solidFill>
              </a:rPr>
              <a:t>سالمندی </a:t>
            </a:r>
          </a:p>
          <a:p>
            <a:pPr eaLnBrk="1" fontAlgn="auto" hangingPunct="1">
              <a:buClr>
                <a:schemeClr val="accent4">
                  <a:lumMod val="50000"/>
                </a:schemeClr>
              </a:buClr>
              <a:defRPr/>
            </a:pPr>
            <a:r>
              <a:rPr lang="fa-IR" dirty="0">
                <a:solidFill>
                  <a:schemeClr val="tx1">
                    <a:lumMod val="85000"/>
                    <a:lumOff val="15000"/>
                  </a:schemeClr>
                </a:solidFill>
              </a:rPr>
              <a:t>کم توجهی به </a:t>
            </a:r>
            <a:r>
              <a:rPr lang="en-US" dirty="0">
                <a:solidFill>
                  <a:schemeClr val="tx1">
                    <a:lumMod val="85000"/>
                    <a:lumOff val="15000"/>
                  </a:schemeClr>
                </a:solidFill>
              </a:rPr>
              <a:t>SDH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fa-IR" dirty="0">
                <a:solidFill>
                  <a:schemeClr val="tx1">
                    <a:lumMod val="85000"/>
                    <a:lumOff val="15000"/>
                  </a:schemeClr>
                </a:solidFill>
              </a:rPr>
              <a:t>مشکلات در شرایط کنونی در ارائه خدمات بهداشتی3</a:t>
            </a:r>
            <a:endParaRPr lang="en-US" dirty="0">
              <a:solidFill>
                <a:schemeClr val="tx1">
                  <a:lumMod val="85000"/>
                  <a:lumOff val="15000"/>
                </a:schemeClr>
              </a:solidFill>
            </a:endParaRPr>
          </a:p>
        </p:txBody>
      </p:sp>
      <p:sp>
        <p:nvSpPr>
          <p:cNvPr id="54276"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310947-6A37-4546-90D9-49B5F9C78244}" type="slidenum">
              <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0483" name="Content Placeholder 2"/>
          <p:cNvSpPr>
            <a:spLocks noGrp="1"/>
          </p:cNvSpPr>
          <p:nvPr>
            <p:ph sz="quarter" idx="1"/>
          </p:nvPr>
        </p:nvSpPr>
        <p:spPr/>
        <p:txBody>
          <a:bodyPr/>
          <a:lstStyle/>
          <a:p>
            <a:pPr eaLnBrk="1" hangingPunct="1"/>
            <a:r>
              <a:rPr lang="fa-IR" altLang="en-US"/>
              <a:t> عدم وجود نظام بيمه اي مبتني بر حمايت غني از فقير و سالم از بيمار</a:t>
            </a:r>
          </a:p>
          <a:p>
            <a:pPr eaLnBrk="1" hangingPunct="1"/>
            <a:r>
              <a:rPr lang="fa-IR" altLang="en-US"/>
              <a:t>عدم مشاركت پزشك در ريسك تحميلي و هزينه هاي اضافي بر بخش</a:t>
            </a:r>
          </a:p>
          <a:p>
            <a:pPr eaLnBrk="1" hangingPunct="1"/>
            <a:r>
              <a:rPr lang="fa-IR" altLang="en-US"/>
              <a:t> کمبود کارآيي در تخصيص منابع ملّي </a:t>
            </a:r>
            <a:r>
              <a:rPr lang="en-US" altLang="en-US"/>
              <a:t>(allocative efficiency)</a:t>
            </a:r>
            <a:endParaRPr lang="fa-IR" altLang="en-US"/>
          </a:p>
          <a:p>
            <a:pPr eaLnBrk="1" hangingPunct="1"/>
            <a:r>
              <a:rPr lang="fa-IR" altLang="en-US"/>
              <a:t>بیمه ها ی درمان نگر بجای سلامت نگر</a:t>
            </a:r>
          </a:p>
          <a:p>
            <a:pPr eaLnBrk="1" hangingPunct="1"/>
            <a:r>
              <a:rPr lang="fa-IR" altLang="en-US"/>
              <a:t>حتی روش ارائه خدمات در روستاها هم نیاز به بازنگری دارد</a:t>
            </a:r>
          </a:p>
          <a:p>
            <a:pPr lvl="1" eaLnBrk="1" hangingPunct="1"/>
            <a:r>
              <a:rPr lang="fa-IR" altLang="en-US"/>
              <a:t>در الگو برداری دقت کنیم</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990600" y="604838"/>
            <a:ext cx="10274300" cy="1058862"/>
          </a:xfrm>
        </p:spPr>
        <p:txBody>
          <a:bodyPr/>
          <a:lstStyle/>
          <a:p>
            <a:pPr rtl="0" eaLnBrk="1" hangingPunct="1"/>
            <a:r>
              <a:rPr lang="en-US" altLang="en-US" sz="4900" dirty="0">
                <a:ln>
                  <a:noFill/>
                </a:ln>
              </a:rPr>
              <a:t>Control Knobs</a:t>
            </a:r>
            <a:endParaRPr lang="en-US" altLang="en-US" dirty="0">
              <a:ln>
                <a:noFill/>
              </a:ln>
            </a:endParaRPr>
          </a:p>
        </p:txBody>
      </p:sp>
      <p:sp>
        <p:nvSpPr>
          <p:cNvPr id="57348"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C62F90-241F-4EC4-B5C9-467880B08B23}" type="slidenum">
              <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Content Placeholder 2"/>
          <p:cNvSpPr>
            <a:spLocks noGrp="1"/>
          </p:cNvSpPr>
          <p:nvPr>
            <p:ph sz="quarter" idx="1"/>
          </p:nvPr>
        </p:nvSpPr>
        <p:spPr/>
        <p:txBody>
          <a:bodyPr rtlCol="0">
            <a:normAutofit/>
          </a:bodyPr>
          <a:lstStyle/>
          <a:p>
            <a:pPr algn="l" rtl="0" eaLnBrk="1" fontAlgn="auto" hangingPunct="1">
              <a:buClr>
                <a:schemeClr val="accent4">
                  <a:lumMod val="50000"/>
                </a:schemeClr>
              </a:buClr>
              <a:defRPr/>
            </a:pPr>
            <a:r>
              <a:rPr lang="en-US" sz="4000" dirty="0">
                <a:solidFill>
                  <a:schemeClr val="tx1">
                    <a:lumMod val="85000"/>
                    <a:lumOff val="15000"/>
                  </a:schemeClr>
                </a:solidFill>
              </a:rPr>
              <a:t>Financing</a:t>
            </a:r>
          </a:p>
          <a:p>
            <a:pPr algn="l" rtl="0" eaLnBrk="1" fontAlgn="auto" hangingPunct="1">
              <a:buClr>
                <a:schemeClr val="accent4">
                  <a:lumMod val="50000"/>
                </a:schemeClr>
              </a:buClr>
              <a:defRPr/>
            </a:pPr>
            <a:r>
              <a:rPr lang="en-US" sz="4000" dirty="0">
                <a:solidFill>
                  <a:schemeClr val="tx1">
                    <a:lumMod val="85000"/>
                    <a:lumOff val="15000"/>
                  </a:schemeClr>
                </a:solidFill>
              </a:rPr>
              <a:t>Payment system</a:t>
            </a:r>
          </a:p>
          <a:p>
            <a:pPr algn="l" rtl="0" eaLnBrk="1" fontAlgn="auto" hangingPunct="1">
              <a:buClr>
                <a:schemeClr val="accent4">
                  <a:lumMod val="50000"/>
                </a:schemeClr>
              </a:buClr>
              <a:defRPr/>
            </a:pPr>
            <a:r>
              <a:rPr lang="en-US" sz="4000" dirty="0">
                <a:solidFill>
                  <a:schemeClr val="tx1">
                    <a:lumMod val="85000"/>
                    <a:lumOff val="15000"/>
                  </a:schemeClr>
                </a:solidFill>
              </a:rPr>
              <a:t>Organization</a:t>
            </a:r>
          </a:p>
          <a:p>
            <a:pPr algn="l" rtl="0" eaLnBrk="1" fontAlgn="auto" hangingPunct="1">
              <a:buClr>
                <a:schemeClr val="accent4">
                  <a:lumMod val="50000"/>
                </a:schemeClr>
              </a:buClr>
              <a:defRPr/>
            </a:pPr>
            <a:r>
              <a:rPr lang="en-US" sz="4000" dirty="0">
                <a:solidFill>
                  <a:schemeClr val="tx1">
                    <a:lumMod val="85000"/>
                    <a:lumOff val="15000"/>
                  </a:schemeClr>
                </a:solidFill>
              </a:rPr>
              <a:t>Regulation</a:t>
            </a:r>
          </a:p>
          <a:p>
            <a:pPr algn="l" rtl="0" eaLnBrk="1" fontAlgn="auto" hangingPunct="1">
              <a:buClr>
                <a:schemeClr val="accent4">
                  <a:lumMod val="50000"/>
                </a:schemeClr>
              </a:buClr>
              <a:defRPr/>
            </a:pPr>
            <a:r>
              <a:rPr lang="en-US" sz="4000" dirty="0">
                <a:solidFill>
                  <a:schemeClr val="tx1">
                    <a:lumMod val="85000"/>
                    <a:lumOff val="15000"/>
                  </a:schemeClr>
                </a:solidFill>
              </a:rPr>
              <a:t>Behavior</a:t>
            </a:r>
          </a:p>
          <a:p>
            <a:pPr marL="0" indent="0" algn="l" rtl="0" eaLnBrk="1" fontAlgn="auto" hangingPunct="1">
              <a:buClr>
                <a:schemeClr val="accent4">
                  <a:lumMod val="50000"/>
                </a:schemeClr>
              </a:buClr>
              <a:buFont typeface="Wingdings" pitchFamily="2" charset="2"/>
              <a:buNone/>
              <a:defRPr/>
            </a:pPr>
            <a:endParaRPr lang="en-US" sz="4000" dirty="0">
              <a:solidFill>
                <a:schemeClr val="tx1">
                  <a:lumMod val="85000"/>
                  <a:lumOff val="15000"/>
                </a:schemeClr>
              </a:solidFill>
            </a:endParaRPr>
          </a:p>
          <a:p>
            <a:pPr algn="l" rtl="0" eaLnBrk="1" fontAlgn="auto" hangingPunct="1">
              <a:buClr>
                <a:schemeClr val="accent4">
                  <a:lumMod val="50000"/>
                </a:schemeClr>
              </a:buClr>
              <a:defRPr/>
            </a:pPr>
            <a:endParaRPr lang="en-US" sz="4000" dirty="0">
              <a:solidFill>
                <a:schemeClr val="tx1">
                  <a:lumMod val="85000"/>
                  <a:lumOff val="1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srcRect l="7172" t="2940" r="6425"/>
          <a:stretch>
            <a:fillRect/>
          </a:stretch>
        </p:blipFill>
        <p:spPr bwMode="auto">
          <a:xfrm>
            <a:off x="2047875" y="631825"/>
            <a:ext cx="7932738" cy="5549900"/>
          </a:xfrm>
          <a:prstGeom prst="rect">
            <a:avLst/>
          </a:prstGeom>
          <a:noFill/>
          <a:ln w="9525">
            <a:noFill/>
            <a:miter lim="800000"/>
            <a:headEnd/>
            <a:tailEnd/>
          </a:ln>
        </p:spPr>
      </p:pic>
      <p:sp>
        <p:nvSpPr>
          <p:cNvPr id="3" name="Slide Number Placeholder 2">
            <a:extLst>
              <a:ext uri="{FF2B5EF4-FFF2-40B4-BE49-F238E27FC236}">
                <a16:creationId xmlns:a16="http://schemas.microsoft.com/office/drawing/2014/main" id="{3000D7D5-9E43-4DAC-9F9F-4B90AD39F0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A7EDD3-EF77-4D90-8377-0BC7AAD72EFC}"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195073" y="274638"/>
            <a:ext cx="11340436" cy="614362"/>
          </a:xfrm>
        </p:spPr>
        <p:txBody>
          <a:bodyPr>
            <a:normAutofit/>
          </a:bodyPr>
          <a:lstStyle/>
          <a:p>
            <a:r>
              <a:rPr lang="fa-IR" altLang="en-US" sz="2800" dirty="0"/>
              <a:t>ارتباط میان هزینه های سلامت و پیامدهای سلامت در کشورهای مختلف؟!</a:t>
            </a:r>
            <a:endParaRPr lang="fa-IR" altLang="en-US" sz="2800" dirty="0">
              <a:ln>
                <a:noFill/>
              </a:ln>
            </a:endParaRPr>
          </a:p>
        </p:txBody>
      </p:sp>
      <p:sp>
        <p:nvSpPr>
          <p:cNvPr id="59396"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7780AA-40EF-4785-B571-85F24915B85C}" type="slidenum">
              <a:rPr kumimoji="0" lang="en-US" altLang="en-US" sz="1200" b="0" i="0" u="none" strike="noStrike" kern="1200" cap="none" spc="0" normalizeH="0" baseline="0" noProof="0">
                <a:ln>
                  <a:noFill/>
                </a:ln>
                <a:solidFill>
                  <a:srgbClr val="898989"/>
                </a:solidFill>
                <a:effectLst/>
                <a:uLnTx/>
                <a:uFillTx/>
                <a:latin typeface="Constantia"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200" b="0" i="0" u="none" strike="noStrike" kern="1200" cap="none" spc="0" normalizeH="0" baseline="0" noProof="0">
              <a:ln>
                <a:noFill/>
              </a:ln>
              <a:solidFill>
                <a:srgbClr val="898989"/>
              </a:solidFill>
              <a:effectLst/>
              <a:uLnTx/>
              <a:uFillTx/>
              <a:latin typeface="Constantia" pitchFamily="18" charset="0"/>
              <a:ea typeface="+mn-ea"/>
              <a:cs typeface="+mn-cs"/>
            </a:endParaRPr>
          </a:p>
        </p:txBody>
      </p:sp>
      <p:sp>
        <p:nvSpPr>
          <p:cNvPr id="3" name="Content Placeholder 2"/>
          <p:cNvSpPr>
            <a:spLocks noGrp="1"/>
          </p:cNvSpPr>
          <p:nvPr>
            <p:ph sz="quarter" idx="1"/>
          </p:nvPr>
        </p:nvSpPr>
        <p:spPr>
          <a:xfrm>
            <a:off x="876300" y="1778000"/>
            <a:ext cx="10388600" cy="4191000"/>
          </a:xfrm>
        </p:spPr>
        <p:txBody>
          <a:bodyPr/>
          <a:lstStyle/>
          <a:p>
            <a:pPr eaLnBrk="1" hangingPunct="1"/>
            <a:r>
              <a:rPr lang="fa-IR" altLang="en-US" sz="3600" dirty="0"/>
              <a:t>بررسی سازمان جهانی بهداشت بر روی 191 کشور عضو نشان داده است:</a:t>
            </a:r>
          </a:p>
          <a:p>
            <a:pPr eaLnBrk="1" hangingPunct="1"/>
            <a:r>
              <a:rPr lang="fa-IR" altLang="en-US" sz="3600" dirty="0"/>
              <a:t> میان هزینه های سلامت و پیامدهای سلامت کشورهای مختلف ارتباط مستقیمی وجود ندارد.</a:t>
            </a:r>
          </a:p>
          <a:p>
            <a:pPr eaLnBrk="1" hangingPunct="1"/>
            <a:r>
              <a:rPr lang="fa-IR" altLang="en-US" sz="3600" dirty="0"/>
              <a:t>چه عاملی سبب می شود تا یک کشور بتواند با هزینه سلامت کمتر پیامدهای سلامت بهتری را کسب نماید؟</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S Performance"/>
          <p:cNvPicPr>
            <a:picLocks noChangeAspect="1" noChangeArrowheads="1"/>
          </p:cNvPicPr>
          <p:nvPr/>
        </p:nvPicPr>
        <p:blipFill>
          <a:blip r:embed="rId2"/>
          <a:srcRect/>
          <a:stretch>
            <a:fillRect/>
          </a:stretch>
        </p:blipFill>
        <p:spPr bwMode="auto">
          <a:xfrm>
            <a:off x="876300" y="604838"/>
            <a:ext cx="10494963" cy="5643562"/>
          </a:xfrm>
          <a:prstGeom prst="rect">
            <a:avLst/>
          </a:prstGeom>
          <a:noFill/>
          <a:ln w="9525">
            <a:noFill/>
            <a:miter lim="800000"/>
            <a:headEnd/>
            <a:tailEnd/>
          </a:ln>
        </p:spPr>
      </p:pic>
      <p:sp>
        <p:nvSpPr>
          <p:cNvPr id="60419" name="Slide Number Placeholder 1"/>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82C250-7D26-42D6-9CC8-598B79A87F2C}" type="slidenum">
              <a:rPr kumimoji="0" lang="en-US" altLang="en-US" sz="1200" b="0" i="0" u="none" strike="noStrike" kern="1200" cap="none" spc="0" normalizeH="0" baseline="0" noProof="0">
                <a:ln>
                  <a:noFill/>
                </a:ln>
                <a:solidFill>
                  <a:srgbClr val="898989"/>
                </a:solidFill>
                <a:effectLst/>
                <a:uLnTx/>
                <a:uFillTx/>
                <a:latin typeface="Constantia"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200" b="0" i="0" u="none" strike="noStrike" kern="1200" cap="none" spc="0" normalizeH="0" baseline="0" noProof="0">
              <a:ln>
                <a:noFill/>
              </a:ln>
              <a:solidFill>
                <a:srgbClr val="898989"/>
              </a:solidFill>
              <a:effectLst/>
              <a:uLnTx/>
              <a:uFillTx/>
              <a:latin typeface="Constantia" pitchFamily="18" charset="0"/>
              <a:ea typeface="+mn-ea"/>
              <a:cs typeface="+mn-cs"/>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19" name="Slide Number Placeholder 1"/>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890E11-3811-4866-8174-4E941E11D7F2}" type="slidenum">
              <a:rPr kumimoji="0" lang="en-US" altLang="en-US" sz="1200" b="0" i="0" u="none" strike="noStrike" kern="1200" cap="none" spc="0" normalizeH="0" baseline="0" noProof="0">
                <a:ln>
                  <a:noFill/>
                </a:ln>
                <a:solidFill>
                  <a:srgbClr val="FFFFFF"/>
                </a:solidFill>
                <a:effectLst/>
                <a:uLnTx/>
                <a:uFillTx/>
                <a:latin typeface="Constantia"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200" b="0" i="0" u="none" strike="noStrike" kern="1200" cap="none" spc="0" normalizeH="0" baseline="0" noProof="0">
              <a:ln>
                <a:noFill/>
              </a:ln>
              <a:solidFill>
                <a:srgbClr val="FFFFFF"/>
              </a:solidFill>
              <a:effectLst/>
              <a:uLnTx/>
              <a:uFillTx/>
              <a:latin typeface="Constantia" pitchFamily="18" charset="0"/>
              <a:ea typeface="+mn-ea"/>
              <a:cs typeface="+mn-cs"/>
            </a:endParaRPr>
          </a:p>
        </p:txBody>
      </p:sp>
      <p:graphicFrame>
        <p:nvGraphicFramePr>
          <p:cNvPr id="4" name="Content Placeholder 3"/>
          <p:cNvGraphicFramePr>
            <a:graphicFrameLocks noGrp="1"/>
          </p:cNvGraphicFramePr>
          <p:nvPr>
            <p:ph sz="quarter" idx="1"/>
          </p:nvPr>
        </p:nvGraphicFramePr>
        <p:xfrm>
          <a:off x="836613" y="715963"/>
          <a:ext cx="10561637" cy="5541963"/>
        </p:xfrm>
        <a:graphic>
          <a:graphicData uri="http://schemas.openxmlformats.org/drawingml/2006/table">
            <a:tbl>
              <a:tblPr rtl="1" firstRow="1" firstCol="1" bandRow="1">
                <a:tableStyleId>{93296810-A885-4BE3-A3E7-6D5BEEA58F35}</a:tableStyleId>
              </a:tblPr>
              <a:tblGrid>
                <a:gridCol w="2054790">
                  <a:extLst>
                    <a:ext uri="{9D8B030D-6E8A-4147-A177-3AD203B41FA5}">
                      <a16:colId xmlns:a16="http://schemas.microsoft.com/office/drawing/2014/main" val="20000"/>
                    </a:ext>
                  </a:extLst>
                </a:gridCol>
                <a:gridCol w="1809223">
                  <a:extLst>
                    <a:ext uri="{9D8B030D-6E8A-4147-A177-3AD203B41FA5}">
                      <a16:colId xmlns:a16="http://schemas.microsoft.com/office/drawing/2014/main" val="20001"/>
                    </a:ext>
                  </a:extLst>
                </a:gridCol>
                <a:gridCol w="1674406">
                  <a:extLst>
                    <a:ext uri="{9D8B030D-6E8A-4147-A177-3AD203B41FA5}">
                      <a16:colId xmlns:a16="http://schemas.microsoft.com/office/drawing/2014/main" val="20002"/>
                    </a:ext>
                  </a:extLst>
                </a:gridCol>
                <a:gridCol w="1543609">
                  <a:extLst>
                    <a:ext uri="{9D8B030D-6E8A-4147-A177-3AD203B41FA5}">
                      <a16:colId xmlns:a16="http://schemas.microsoft.com/office/drawing/2014/main" val="20003"/>
                    </a:ext>
                  </a:extLst>
                </a:gridCol>
                <a:gridCol w="1842147">
                  <a:extLst>
                    <a:ext uri="{9D8B030D-6E8A-4147-A177-3AD203B41FA5}">
                      <a16:colId xmlns:a16="http://schemas.microsoft.com/office/drawing/2014/main" val="20004"/>
                    </a:ext>
                  </a:extLst>
                </a:gridCol>
                <a:gridCol w="1637462">
                  <a:extLst>
                    <a:ext uri="{9D8B030D-6E8A-4147-A177-3AD203B41FA5}">
                      <a16:colId xmlns:a16="http://schemas.microsoft.com/office/drawing/2014/main" val="20005"/>
                    </a:ext>
                  </a:extLst>
                </a:gridCol>
              </a:tblGrid>
              <a:tr h="554792">
                <a:tc gridSpan="6">
                  <a:txBody>
                    <a:bodyPr/>
                    <a:lstStyle/>
                    <a:p>
                      <a:pPr algn="ctr" rtl="1">
                        <a:lnSpc>
                          <a:spcPct val="130000"/>
                        </a:lnSpc>
                        <a:spcAft>
                          <a:spcPts val="0"/>
                        </a:spcAft>
                      </a:pPr>
                      <a:r>
                        <a:rPr lang="fa-IR" sz="2800" dirty="0">
                          <a:effectLst/>
                          <a:cs typeface="B Mitra" panose="00000400000000000000" pitchFamily="2" charset="-78"/>
                        </a:rPr>
                        <a:t>مدلهای نظام مراقبت های سلامت</a:t>
                      </a:r>
                      <a:endParaRPr lang="en-US" sz="2000" dirty="0">
                        <a:effectLst/>
                        <a:latin typeface="Times New Roman"/>
                        <a:ea typeface="Times New Roman"/>
                        <a:cs typeface="B Mitra" pitchFamily="2" charset="-78"/>
                      </a:endParaRPr>
                    </a:p>
                  </a:txBody>
                  <a:tcPr marL="68586" marR="68586" marT="0" marB="0"/>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extLst>
                  <a:ext uri="{0D108BD9-81ED-4DB2-BD59-A6C34878D82A}">
                    <a16:rowId xmlns:a16="http://schemas.microsoft.com/office/drawing/2014/main" val="10000"/>
                  </a:ext>
                </a:extLst>
              </a:tr>
              <a:tr h="951073">
                <a:tc>
                  <a:txBody>
                    <a:bodyPr/>
                    <a:lstStyle/>
                    <a:p>
                      <a:pPr algn="ctr" rtl="1">
                        <a:lnSpc>
                          <a:spcPct val="130000"/>
                        </a:lnSpc>
                        <a:spcAft>
                          <a:spcPts val="0"/>
                        </a:spcAft>
                      </a:pPr>
                      <a:r>
                        <a:rPr lang="fa-IR" sz="2000" dirty="0">
                          <a:effectLst/>
                          <a:cs typeface="B Mitra" panose="00000400000000000000" pitchFamily="2" charset="-78"/>
                        </a:rPr>
                        <a:t> </a:t>
                      </a:r>
                      <a:endParaRPr lang="en-US" sz="2000" b="0" dirty="0">
                        <a:effectLst/>
                        <a:latin typeface="Times New Roman"/>
                        <a:ea typeface="Times New Roman"/>
                        <a:cs typeface="B Mitra" pitchFamily="2" charset="-78"/>
                      </a:endParaRPr>
                    </a:p>
                  </a:txBody>
                  <a:tcPr marL="68586" marR="68586" marT="0" marB="0"/>
                </a:tc>
                <a:tc>
                  <a:txBody>
                    <a:bodyPr/>
                    <a:lstStyle/>
                    <a:p>
                      <a:pPr algn="ctr" rtl="1">
                        <a:lnSpc>
                          <a:spcPct val="130000"/>
                        </a:lnSpc>
                        <a:spcAft>
                          <a:spcPts val="0"/>
                        </a:spcAft>
                      </a:pPr>
                      <a:r>
                        <a:rPr lang="fa-IR" sz="2400" dirty="0">
                          <a:effectLst/>
                          <a:cs typeface="B Mitra" panose="00000400000000000000" pitchFamily="2" charset="-78"/>
                        </a:rPr>
                        <a:t>نگاه به خدمات سلامت</a:t>
                      </a:r>
                      <a:endParaRPr lang="en-US" sz="2400" b="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400" dirty="0">
                          <a:effectLst/>
                          <a:cs typeface="B Mitra" panose="00000400000000000000" pitchFamily="2" charset="-78"/>
                        </a:rPr>
                        <a:t>مالکیت تسهیلات سلامت</a:t>
                      </a:r>
                      <a:endParaRPr lang="en-US" sz="2400" b="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400" dirty="0">
                          <a:effectLst/>
                          <a:cs typeface="B Mitra" panose="00000400000000000000" pitchFamily="2" charset="-78"/>
                        </a:rPr>
                        <a:t>جایگاه تشکیلات صنفی</a:t>
                      </a:r>
                      <a:endParaRPr lang="en-US" sz="2400" b="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400" dirty="0">
                          <a:effectLst/>
                          <a:cs typeface="B Mitra" panose="00000400000000000000" pitchFamily="2" charset="-78"/>
                        </a:rPr>
                        <a:t>شیوه پرداخت به پزشکان</a:t>
                      </a:r>
                      <a:endParaRPr lang="en-US" sz="2400" b="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400" dirty="0">
                          <a:effectLst/>
                          <a:cs typeface="B Mitra" panose="00000400000000000000" pitchFamily="2" charset="-78"/>
                        </a:rPr>
                        <a:t>نقش دولت</a:t>
                      </a:r>
                      <a:endParaRPr lang="en-US" sz="2400" b="0" dirty="0">
                        <a:effectLst/>
                        <a:latin typeface="Times New Roman"/>
                        <a:ea typeface="Times New Roman"/>
                        <a:cs typeface="B Mitra" pitchFamily="2" charset="-78"/>
                      </a:endParaRPr>
                    </a:p>
                  </a:txBody>
                  <a:tcPr marL="68586" marR="68586" marT="0" marB="0" anchor="ctr"/>
                </a:tc>
                <a:extLst>
                  <a:ext uri="{0D108BD9-81ED-4DB2-BD59-A6C34878D82A}">
                    <a16:rowId xmlns:a16="http://schemas.microsoft.com/office/drawing/2014/main" val="10001"/>
                  </a:ext>
                </a:extLst>
              </a:tr>
              <a:tr h="396280">
                <a:tc>
                  <a:txBody>
                    <a:bodyPr/>
                    <a:lstStyle/>
                    <a:p>
                      <a:pPr algn="ctr" rtl="1">
                        <a:lnSpc>
                          <a:spcPct val="130000"/>
                        </a:lnSpc>
                        <a:spcAft>
                          <a:spcPts val="0"/>
                        </a:spcAft>
                      </a:pPr>
                      <a:r>
                        <a:rPr lang="fa-IR" sz="2000" dirty="0">
                          <a:effectLst/>
                          <a:cs typeface="B Mitra" panose="00000400000000000000" pitchFamily="2" charset="-78"/>
                        </a:rPr>
                        <a:t>مدل بازار آزاد</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کالای شخصی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خصوصی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a:effectLst/>
                          <a:cs typeface="B Mitra" panose="00000400000000000000" pitchFamily="2" charset="-78"/>
                        </a:rPr>
                        <a:t>بسیار قوی</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a:effectLst/>
                          <a:cs typeface="B Mitra" panose="00000400000000000000" pitchFamily="2" charset="-78"/>
                        </a:rPr>
                        <a:t>پرداخت مستقیم</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حداقل</a:t>
                      </a:r>
                      <a:endParaRPr lang="en-US" sz="2000" dirty="0">
                        <a:effectLst/>
                        <a:latin typeface="Times New Roman"/>
                        <a:ea typeface="Times New Roman"/>
                        <a:cs typeface="B Mitra" pitchFamily="2" charset="-78"/>
                      </a:endParaRPr>
                    </a:p>
                  </a:txBody>
                  <a:tcPr marL="68586" marR="68586" marT="0" marB="0" anchor="ctr"/>
                </a:tc>
                <a:extLst>
                  <a:ext uri="{0D108BD9-81ED-4DB2-BD59-A6C34878D82A}">
                    <a16:rowId xmlns:a16="http://schemas.microsoft.com/office/drawing/2014/main" val="10002"/>
                  </a:ext>
                </a:extLst>
              </a:tr>
              <a:tr h="792561">
                <a:tc>
                  <a:txBody>
                    <a:bodyPr/>
                    <a:lstStyle/>
                    <a:p>
                      <a:pPr algn="ctr" rtl="1">
                        <a:lnSpc>
                          <a:spcPct val="130000"/>
                        </a:lnSpc>
                        <a:spcAft>
                          <a:spcPts val="0"/>
                        </a:spcAft>
                      </a:pPr>
                      <a:r>
                        <a:rPr lang="fa-IR" sz="2000" dirty="0">
                          <a:effectLst/>
                          <a:cs typeface="B Mitra" panose="00000400000000000000" pitchFamily="2" charset="-78"/>
                        </a:rPr>
                        <a:t>مدل بازار متکثر و مدیریت شده</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کالای شخصی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بطور عمده خصوصی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بسیار قوی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مستقیم، یا حق بیمه خصوصی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کم و غیر مستقیم</a:t>
                      </a:r>
                      <a:endParaRPr lang="en-US" sz="2000" dirty="0">
                        <a:effectLst/>
                        <a:latin typeface="Times New Roman"/>
                        <a:ea typeface="Times New Roman"/>
                        <a:cs typeface="B Mitra" pitchFamily="2" charset="-78"/>
                      </a:endParaRPr>
                    </a:p>
                  </a:txBody>
                  <a:tcPr marL="68586" marR="68586" marT="0" marB="0" anchor="ctr"/>
                </a:tc>
                <a:extLst>
                  <a:ext uri="{0D108BD9-81ED-4DB2-BD59-A6C34878D82A}">
                    <a16:rowId xmlns:a16="http://schemas.microsoft.com/office/drawing/2014/main" val="10003"/>
                  </a:ext>
                </a:extLst>
              </a:tr>
              <a:tr h="1027348">
                <a:tc>
                  <a:txBody>
                    <a:bodyPr/>
                    <a:lstStyle/>
                    <a:p>
                      <a:pPr algn="ctr" rtl="1">
                        <a:lnSpc>
                          <a:spcPct val="130000"/>
                        </a:lnSpc>
                        <a:spcAft>
                          <a:spcPts val="0"/>
                        </a:spcAft>
                      </a:pPr>
                      <a:r>
                        <a:rPr lang="fa-IR" sz="2000">
                          <a:effectLst/>
                          <a:cs typeface="B Mitra" panose="00000400000000000000" pitchFamily="2" charset="-78"/>
                        </a:rPr>
                        <a:t>مدل مبتنی بر بیمه  و تامین اجتماعی</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کالای مصرفی تضمین شده از سوی دولت</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خصوصی و دولتی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قوی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a:effectLst/>
                          <a:cs typeface="B Mitra" panose="00000400000000000000" pitchFamily="2" charset="-78"/>
                        </a:rPr>
                        <a:t>بطور عمده غیر مستقیم از طریق حق بیمه دولتی</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محوری ولی غیر مستقیم</a:t>
                      </a:r>
                      <a:endParaRPr lang="en-US" sz="2000" dirty="0">
                        <a:effectLst/>
                        <a:latin typeface="Times New Roman"/>
                        <a:ea typeface="Times New Roman"/>
                        <a:cs typeface="B Mitra" pitchFamily="2" charset="-78"/>
                      </a:endParaRPr>
                    </a:p>
                  </a:txBody>
                  <a:tcPr marL="68586" marR="68586" marT="0" marB="0" anchor="ctr"/>
                </a:tc>
                <a:extLst>
                  <a:ext uri="{0D108BD9-81ED-4DB2-BD59-A6C34878D82A}">
                    <a16:rowId xmlns:a16="http://schemas.microsoft.com/office/drawing/2014/main" val="10004"/>
                  </a:ext>
                </a:extLst>
              </a:tr>
              <a:tr h="1027348">
                <a:tc>
                  <a:txBody>
                    <a:bodyPr/>
                    <a:lstStyle/>
                    <a:p>
                      <a:pPr algn="ctr" rtl="1">
                        <a:lnSpc>
                          <a:spcPct val="130000"/>
                        </a:lnSpc>
                        <a:spcAft>
                          <a:spcPts val="0"/>
                        </a:spcAft>
                      </a:pPr>
                      <a:r>
                        <a:rPr lang="fa-IR" sz="2000">
                          <a:effectLst/>
                          <a:cs typeface="B Mitra" panose="00000400000000000000" pitchFamily="2" charset="-78"/>
                        </a:rPr>
                        <a:t>مدل نظام ملّی خدمات سلامت</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a:effectLst/>
                          <a:cs typeface="B Mitra" panose="00000400000000000000" pitchFamily="2" charset="-78"/>
                        </a:rPr>
                        <a:t>خدمات حمایت شده از سوی دولت</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بطور عمده دولتی</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قدرت متوسط</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بطور عمده غیر مستقیم از طریق مالیات</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محوری و مستقیم</a:t>
                      </a:r>
                      <a:endParaRPr lang="en-US" sz="2000" dirty="0">
                        <a:effectLst/>
                        <a:latin typeface="Times New Roman"/>
                        <a:ea typeface="Times New Roman"/>
                        <a:cs typeface="B Mitra" pitchFamily="2" charset="-78"/>
                      </a:endParaRPr>
                    </a:p>
                  </a:txBody>
                  <a:tcPr marL="68586" marR="68586" marT="0" marB="0" anchor="ctr"/>
                </a:tc>
                <a:extLst>
                  <a:ext uri="{0D108BD9-81ED-4DB2-BD59-A6C34878D82A}">
                    <a16:rowId xmlns:a16="http://schemas.microsoft.com/office/drawing/2014/main" val="10005"/>
                  </a:ext>
                </a:extLst>
              </a:tr>
              <a:tr h="792561">
                <a:tc>
                  <a:txBody>
                    <a:bodyPr/>
                    <a:lstStyle/>
                    <a:p>
                      <a:pPr algn="ctr" rtl="1">
                        <a:lnSpc>
                          <a:spcPct val="130000"/>
                        </a:lnSpc>
                        <a:spcAft>
                          <a:spcPts val="0"/>
                        </a:spcAft>
                      </a:pPr>
                      <a:r>
                        <a:rPr lang="fa-IR" sz="2000">
                          <a:effectLst/>
                          <a:cs typeface="B Mitra" panose="00000400000000000000" pitchFamily="2" charset="-78"/>
                        </a:rPr>
                        <a:t>مدل سوسیالیستی </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a:effectLst/>
                          <a:cs typeface="B Mitra" panose="00000400000000000000" pitchFamily="2" charset="-78"/>
                        </a:rPr>
                        <a:t>خدمات ارایه شده از سوی دولت</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a:effectLst/>
                          <a:cs typeface="B Mitra" panose="00000400000000000000" pitchFamily="2" charset="-78"/>
                        </a:rPr>
                        <a:t>کاملا دولتی</a:t>
                      </a:r>
                      <a:endParaRPr lang="en-US" sz="200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قدرت کم</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کاملا غیر مستقیم از طریق مالیات</a:t>
                      </a:r>
                      <a:endParaRPr lang="en-US" sz="2000" dirty="0">
                        <a:effectLst/>
                        <a:latin typeface="Times New Roman"/>
                        <a:ea typeface="Times New Roman"/>
                        <a:cs typeface="B Mitra" pitchFamily="2" charset="-78"/>
                      </a:endParaRPr>
                    </a:p>
                  </a:txBody>
                  <a:tcPr marL="68586" marR="68586" marT="0" marB="0" anchor="ctr"/>
                </a:tc>
                <a:tc>
                  <a:txBody>
                    <a:bodyPr/>
                    <a:lstStyle/>
                    <a:p>
                      <a:pPr algn="ctr" rtl="1">
                        <a:lnSpc>
                          <a:spcPct val="130000"/>
                        </a:lnSpc>
                        <a:spcAft>
                          <a:spcPts val="0"/>
                        </a:spcAft>
                      </a:pPr>
                      <a:r>
                        <a:rPr lang="fa-IR" sz="2000" dirty="0">
                          <a:effectLst/>
                          <a:cs typeface="B Mitra" panose="00000400000000000000" pitchFamily="2" charset="-78"/>
                        </a:rPr>
                        <a:t>مطلق</a:t>
                      </a:r>
                      <a:endParaRPr lang="en-US" sz="2000" dirty="0">
                        <a:effectLst/>
                        <a:latin typeface="Times New Roman"/>
                        <a:ea typeface="Times New Roman"/>
                        <a:cs typeface="B Mitra" pitchFamily="2" charset="-78"/>
                      </a:endParaRPr>
                    </a:p>
                  </a:txBody>
                  <a:tcPr marL="68586" marR="68586" marT="0" marB="0" anchor="ctr"/>
                </a:tc>
                <a:extLst>
                  <a:ext uri="{0D108BD9-81ED-4DB2-BD59-A6C34878D82A}">
                    <a16:rowId xmlns:a16="http://schemas.microsoft.com/office/drawing/2014/main" val="10006"/>
                  </a:ext>
                </a:extLst>
              </a:tr>
            </a:tbl>
          </a:graphicData>
        </a:graphic>
      </p:graphicFrame>
      <p:sp>
        <p:nvSpPr>
          <p:cNvPr id="62520" name="Rectangle 1"/>
          <p:cNvSpPr>
            <a:spLocks noChangeArrowheads="1"/>
          </p:cNvSpPr>
          <p:nvPr/>
        </p:nvSpPr>
        <p:spPr bwMode="auto">
          <a:xfrm>
            <a:off x="13630275" y="1704975"/>
            <a:ext cx="184150" cy="647700"/>
          </a:xfrm>
          <a:prstGeom prst="rect">
            <a:avLst/>
          </a:prstGeom>
          <a:noFill/>
          <a:ln w="9525">
            <a:noFill/>
            <a:miter lim="800000"/>
            <a:headEnd/>
            <a:tailEnd/>
          </a:ln>
          <a:effectLst/>
        </p:spPr>
        <p:txBody>
          <a:bodyPr wrap="none"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br>
              <a:rPr kumimoji="0" lang="en-US" altLang="en-US" sz="1800" b="0" i="0" u="none" strike="noStrike" kern="1200" cap="none" spc="0" normalizeH="0" baseline="0" noProof="0">
                <a:ln>
                  <a:noFill/>
                </a:ln>
                <a:solidFill>
                  <a:prstClr val="black"/>
                </a:solidFill>
                <a:effectLst/>
                <a:uLnTx/>
                <a:uFillTx/>
                <a:latin typeface="Arial" pitchFamily="34" charset="0"/>
                <a:ea typeface="+mn-ea"/>
                <a:cs typeface="+mn-cs"/>
              </a:rPr>
            </a:br>
            <a:endParaRPr kumimoji="0" lang="en-US" alt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Subtitle 2"/>
          <p:cNvSpPr>
            <a:spLocks noGrp="1"/>
          </p:cNvSpPr>
          <p:nvPr>
            <p:ph type="subTitle" idx="1"/>
          </p:nvPr>
        </p:nvSpPr>
        <p:spPr/>
        <p:txBody>
          <a:bodyPr/>
          <a:lstStyle/>
          <a:p>
            <a:pPr eaLnBrk="1" hangingPunct="1"/>
            <a:endParaRPr lang="en-US" altLang="en-US"/>
          </a:p>
        </p:txBody>
      </p:sp>
      <p:sp>
        <p:nvSpPr>
          <p:cNvPr id="63492"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CF101-8074-4FEE-B716-B5E5CE2F9D7B}" type="slidenum">
              <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3490" name="Title 1"/>
          <p:cNvSpPr>
            <a:spLocks noGrp="1"/>
          </p:cNvSpPr>
          <p:nvPr>
            <p:ph type="ctrTitle"/>
          </p:nvPr>
        </p:nvSpPr>
        <p:spPr/>
        <p:txBody>
          <a:bodyPr/>
          <a:lstStyle/>
          <a:p>
            <a:pPr eaLnBrk="1" hangingPunct="1"/>
            <a:endParaRPr lang="en-US" altLang="en-US">
              <a:ln>
                <a:noFill/>
              </a:ln>
            </a:endParaRPr>
          </a:p>
        </p:txBody>
      </p:sp>
      <p:pic>
        <p:nvPicPr>
          <p:cNvPr id="63493" name="Picture 2"/>
          <p:cNvPicPr>
            <a:picLocks noChangeAspect="1" noChangeArrowheads="1"/>
          </p:cNvPicPr>
          <p:nvPr/>
        </p:nvPicPr>
        <p:blipFill>
          <a:blip r:embed="rId2"/>
          <a:srcRect t="6949" b="7980"/>
          <a:stretch>
            <a:fillRect/>
          </a:stretch>
        </p:blipFill>
        <p:spPr bwMode="auto">
          <a:xfrm>
            <a:off x="2203450" y="0"/>
            <a:ext cx="7794625" cy="6858000"/>
          </a:xfrm>
          <a:prstGeom prst="rect">
            <a:avLst/>
          </a:prstGeom>
          <a:noFill/>
          <a:ln w="9525">
            <a:noFill/>
            <a:miter lim="800000"/>
            <a:headEnd/>
            <a:tailEnd/>
          </a:ln>
          <a:effectLst>
            <a:prstShdw prst="shdw13" dist="53882" dir="13500000">
              <a:schemeClr val="bg2">
                <a:alpha val="50000"/>
              </a:schemeClr>
            </a:prstShdw>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1563688" y="577850"/>
            <a:ext cx="8991600" cy="1008063"/>
          </a:xfrm>
        </p:spPr>
        <p:txBody>
          <a:bodyPr/>
          <a:lstStyle/>
          <a:p>
            <a:pPr eaLnBrk="1" hangingPunct="1"/>
            <a:r>
              <a:rPr lang="ar-SA" altLang="en-US">
                <a:ln>
                  <a:noFill/>
                </a:ln>
              </a:rPr>
              <a:t>اصول مراقبت‌هاي بهداشتي اوليه</a:t>
            </a:r>
            <a:endParaRPr lang="fa-IR" altLang="en-US">
              <a:ln>
                <a:noFill/>
              </a:ln>
            </a:endParaRPr>
          </a:p>
        </p:txBody>
      </p:sp>
      <p:sp>
        <p:nvSpPr>
          <p:cNvPr id="30723" name="Content Placeholder 2"/>
          <p:cNvSpPr>
            <a:spLocks noGrp="1"/>
          </p:cNvSpPr>
          <p:nvPr>
            <p:ph sz="quarter" idx="1"/>
          </p:nvPr>
        </p:nvSpPr>
        <p:spPr>
          <a:xfrm>
            <a:off x="811213" y="1712913"/>
            <a:ext cx="10496550" cy="4430712"/>
          </a:xfrm>
        </p:spPr>
        <p:txBody>
          <a:bodyPr/>
          <a:lstStyle/>
          <a:p>
            <a:pPr eaLnBrk="1" hangingPunct="1"/>
            <a:r>
              <a:rPr lang="ar-SA" altLang="en-US" sz="4400"/>
              <a:t>اصل هماهنگي بخش‌هاي توسعه اقتصادي ـ اجتماعي</a:t>
            </a:r>
            <a:endParaRPr lang="fa-IR" altLang="en-US" sz="4400"/>
          </a:p>
          <a:p>
            <a:pPr eaLnBrk="1" hangingPunct="1"/>
            <a:r>
              <a:rPr lang="ar-SA" altLang="en-US" sz="4400"/>
              <a:t>مشاركت مردم واتكاء به خود</a:t>
            </a:r>
            <a:endParaRPr lang="fa-IR" altLang="en-US" sz="4400"/>
          </a:p>
          <a:p>
            <a:pPr eaLnBrk="1" hangingPunct="1"/>
            <a:r>
              <a:rPr lang="ar-SA" altLang="en-US" sz="4400"/>
              <a:t>روش‌هاي مناسب</a:t>
            </a:r>
            <a:endParaRPr lang="fa-IR" altLang="en-US" sz="4400"/>
          </a:p>
          <a:p>
            <a:pPr eaLnBrk="1" hangingPunct="1"/>
            <a:r>
              <a:rPr lang="ar-SA" altLang="en-US" sz="4400"/>
              <a:t>عدالت </a:t>
            </a:r>
            <a:endParaRPr lang="fa-IR" altLang="en-US" sz="4400"/>
          </a:p>
          <a:p>
            <a:pPr eaLnBrk="1" hangingPunct="1"/>
            <a:r>
              <a:rPr lang="ar-SA" altLang="en-US" sz="4400"/>
              <a:t>جامعيت خدمات</a:t>
            </a:r>
            <a:endParaRPr lang="fa-IR" altLang="en-US" sz="4400"/>
          </a:p>
        </p:txBody>
      </p:sp>
      <p:sp>
        <p:nvSpPr>
          <p:cNvPr id="3" name="Slide Number Placeholder 2">
            <a:extLst>
              <a:ext uri="{FF2B5EF4-FFF2-40B4-BE49-F238E27FC236}">
                <a16:creationId xmlns:a16="http://schemas.microsoft.com/office/drawing/2014/main" id="{0C4C5120-740E-493D-881C-B9731D7152B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p:cNvSpPr>
            <a:spLocks noGrp="1"/>
          </p:cNvSpPr>
          <p:nvPr>
            <p:ph type="sldNum" sz="quarter" idx="12"/>
          </p:nvPr>
        </p:nvSpPr>
        <p:spPr bwMode="auto">
          <a:xfrm>
            <a:off x="10267950" y="6389688"/>
            <a:ext cx="530225" cy="322262"/>
          </a:xfrm>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7F9A5-6647-42CE-B184-5EB51261B708}" type="slidenum">
              <a:rPr kumimoji="0" lang="en-US" altLang="en-US" sz="1200" b="0" i="0" u="none" strike="noStrike" kern="1200" cap="none" spc="0" normalizeH="0" baseline="0" noProof="0">
                <a:ln>
                  <a:noFill/>
                </a:ln>
                <a:solidFill>
                  <a:srgbClr val="676A55"/>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200" b="0" i="0" u="none" strike="noStrike" kern="1200" cap="none" spc="0" normalizeH="0" baseline="0" noProof="0">
              <a:ln>
                <a:noFill/>
              </a:ln>
              <a:solidFill>
                <a:srgbClr val="676A55"/>
              </a:solidFill>
              <a:effectLst/>
              <a:uLnTx/>
              <a:uFillTx/>
              <a:latin typeface="Calibri"/>
              <a:ea typeface="+mn-ea"/>
              <a:cs typeface="+mn-cs"/>
            </a:endParaRPr>
          </a:p>
        </p:txBody>
      </p:sp>
      <p:sp>
        <p:nvSpPr>
          <p:cNvPr id="5" name="Oval 4"/>
          <p:cNvSpPr/>
          <p:nvPr/>
        </p:nvSpPr>
        <p:spPr>
          <a:xfrm>
            <a:off x="4950966" y="2449694"/>
            <a:ext cx="2041029" cy="996862"/>
          </a:xfrm>
          <a:prstGeom prst="ellipse">
            <a:avLst/>
          </a:prstGeom>
          <a:solidFill>
            <a:srgbClr val="FFFF00"/>
          </a:solidFill>
          <a:scene3d>
            <a:camera prst="orthographicFront"/>
            <a:lightRig rig="threePt" dir="t"/>
          </a:scene3d>
          <a:sp3d>
            <a:bevelT w="165100" prst="coolSlant"/>
          </a:sp3d>
        </p:spPr>
        <p:style>
          <a:lnRef idx="1">
            <a:schemeClr val="accent3"/>
          </a:lnRef>
          <a:fillRef idx="2">
            <a:schemeClr val="accent3"/>
          </a:fillRef>
          <a:effectRef idx="1">
            <a:schemeClr val="accent3"/>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a:ea typeface="+mn-ea"/>
                <a:cs typeface="B Titr" pitchFamily="2" charset="-78"/>
              </a:rPr>
              <a:t>وضعیت نامناسب نظام سلامت</a:t>
            </a:r>
          </a:p>
        </p:txBody>
      </p:sp>
      <p:sp>
        <p:nvSpPr>
          <p:cNvPr id="6" name="Oval 5"/>
          <p:cNvSpPr/>
          <p:nvPr/>
        </p:nvSpPr>
        <p:spPr>
          <a:xfrm>
            <a:off x="4827010" y="468844"/>
            <a:ext cx="2244725" cy="99695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Calibri"/>
                <a:ea typeface="+mn-ea"/>
                <a:cs typeface="B Titr" pitchFamily="2" charset="-78"/>
              </a:rPr>
              <a:t>تأمین مالی نامناسب و ناکافی</a:t>
            </a:r>
          </a:p>
        </p:txBody>
      </p:sp>
      <p:sp>
        <p:nvSpPr>
          <p:cNvPr id="7" name="Oval 6"/>
          <p:cNvSpPr/>
          <p:nvPr/>
        </p:nvSpPr>
        <p:spPr>
          <a:xfrm>
            <a:off x="4935538" y="3751263"/>
            <a:ext cx="2041525" cy="996950"/>
          </a:xfrm>
          <a:prstGeom prst="ellipse">
            <a:avLst/>
          </a:prstGeom>
        </p:spPr>
        <p:style>
          <a:lnRef idx="3">
            <a:schemeClr val="lt1"/>
          </a:lnRef>
          <a:fillRef idx="1">
            <a:schemeClr val="accent4"/>
          </a:fillRef>
          <a:effectRef idx="1">
            <a:schemeClr val="accent4"/>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Calibri"/>
                <a:ea typeface="+mn-ea"/>
                <a:cs typeface="B Titr" pitchFamily="2" charset="-78"/>
              </a:rPr>
              <a:t>وضعیت نامناسب نظام پرداخت</a:t>
            </a:r>
          </a:p>
        </p:txBody>
      </p:sp>
      <p:sp>
        <p:nvSpPr>
          <p:cNvPr id="8" name="Oval 7"/>
          <p:cNvSpPr/>
          <p:nvPr/>
        </p:nvSpPr>
        <p:spPr>
          <a:xfrm>
            <a:off x="7732911" y="1845954"/>
            <a:ext cx="2322551" cy="890615"/>
          </a:xfrm>
          <a:prstGeom prst="ellipse">
            <a:avLst/>
          </a:prstGeom>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B4DCFA">
                    <a:lumMod val="10000"/>
                  </a:srgbClr>
                </a:solidFill>
                <a:effectLst/>
                <a:uLnTx/>
                <a:uFillTx/>
                <a:latin typeface="Calibri"/>
                <a:ea typeface="+mn-ea"/>
                <a:cs typeface="B Titr" pitchFamily="2" charset="-78"/>
              </a:rPr>
              <a:t>فقدان سازماندهی مطلوب</a:t>
            </a:r>
          </a:p>
        </p:txBody>
      </p:sp>
      <p:sp>
        <p:nvSpPr>
          <p:cNvPr id="9" name="Oval 8"/>
          <p:cNvSpPr/>
          <p:nvPr/>
        </p:nvSpPr>
        <p:spPr>
          <a:xfrm>
            <a:off x="1445032" y="1442672"/>
            <a:ext cx="2322551" cy="890615"/>
          </a:xfrm>
          <a:prstGeom prst="ellipse">
            <a:avLst/>
          </a:prstGeom>
        </p:spPr>
        <p:style>
          <a:lnRef idx="0">
            <a:schemeClr val="accent6"/>
          </a:lnRef>
          <a:fillRef idx="3">
            <a:schemeClr val="accent6"/>
          </a:fillRef>
          <a:effectRef idx="3">
            <a:schemeClr val="accent6"/>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Calibri"/>
                <a:ea typeface="+mn-ea"/>
                <a:cs typeface="B Titr" pitchFamily="2" charset="-78"/>
              </a:rPr>
              <a:t>فقدان مقررات جامع و مانع</a:t>
            </a:r>
          </a:p>
        </p:txBody>
      </p:sp>
      <p:cxnSp>
        <p:nvCxnSpPr>
          <p:cNvPr id="11" name="Straight Arrow Connector 10"/>
          <p:cNvCxnSpPr>
            <a:stCxn id="6" idx="4"/>
            <a:endCxn id="5" idx="0"/>
          </p:cNvCxnSpPr>
          <p:nvPr/>
        </p:nvCxnSpPr>
        <p:spPr>
          <a:xfrm>
            <a:off x="5949373" y="1465794"/>
            <a:ext cx="22108" cy="9839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3" name="Straight Arrow Connector 12"/>
          <p:cNvCxnSpPr>
            <a:stCxn id="9" idx="6"/>
            <a:endCxn id="5" idx="2"/>
          </p:cNvCxnSpPr>
          <p:nvPr/>
        </p:nvCxnSpPr>
        <p:spPr>
          <a:xfrm>
            <a:off x="3767583" y="1887980"/>
            <a:ext cx="1183383" cy="1060145"/>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5" name="Straight Arrow Connector 14"/>
          <p:cNvCxnSpPr>
            <a:stCxn id="8" idx="2"/>
            <a:endCxn id="5" idx="6"/>
          </p:cNvCxnSpPr>
          <p:nvPr/>
        </p:nvCxnSpPr>
        <p:spPr>
          <a:xfrm flipH="1">
            <a:off x="6991995" y="2291262"/>
            <a:ext cx="740916" cy="656863"/>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7" name="Straight Arrow Connector 16"/>
          <p:cNvCxnSpPr>
            <a:stCxn id="7" idx="0"/>
            <a:endCxn id="5" idx="4"/>
          </p:cNvCxnSpPr>
          <p:nvPr/>
        </p:nvCxnSpPr>
        <p:spPr>
          <a:xfrm flipV="1">
            <a:off x="5956492" y="3446556"/>
            <a:ext cx="14989" cy="304837"/>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9" name="Oval 18"/>
          <p:cNvSpPr/>
          <p:nvPr/>
        </p:nvSpPr>
        <p:spPr>
          <a:xfrm>
            <a:off x="2093506" y="3844500"/>
            <a:ext cx="2041029" cy="996862"/>
          </a:xfrm>
          <a:prstGeom prst="ellipse">
            <a:avLst/>
          </a:prstGeom>
        </p:spPr>
        <p:style>
          <a:lnRef idx="1">
            <a:schemeClr val="accent5"/>
          </a:lnRef>
          <a:fillRef idx="3">
            <a:schemeClr val="accent5"/>
          </a:fillRef>
          <a:effectRef idx="2">
            <a:schemeClr val="accent5"/>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Calibri"/>
                <a:ea typeface="+mn-ea"/>
                <a:cs typeface="B Titr" pitchFamily="2" charset="-78"/>
              </a:rPr>
              <a:t>تشویق تقاضای القایی</a:t>
            </a:r>
          </a:p>
        </p:txBody>
      </p:sp>
      <p:cxnSp>
        <p:nvCxnSpPr>
          <p:cNvPr id="21" name="Straight Arrow Connector 20"/>
          <p:cNvCxnSpPr>
            <a:stCxn id="19" idx="6"/>
            <a:endCxn id="7" idx="2"/>
          </p:cNvCxnSpPr>
          <p:nvPr/>
        </p:nvCxnSpPr>
        <p:spPr>
          <a:xfrm flipV="1">
            <a:off x="4134535" y="4249738"/>
            <a:ext cx="801003" cy="93193"/>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2" name="Oval 21"/>
          <p:cNvSpPr/>
          <p:nvPr/>
        </p:nvSpPr>
        <p:spPr>
          <a:xfrm>
            <a:off x="1857375" y="5221288"/>
            <a:ext cx="2039938" cy="9969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Calibri"/>
                <a:ea typeface="+mn-ea"/>
                <a:cs typeface="B Titr" pitchFamily="2" charset="-78"/>
              </a:rPr>
              <a:t>پرداخت </a:t>
            </a:r>
            <a:r>
              <a:rPr kumimoji="0" lang="en-US" sz="1800" b="0" i="0" u="none" strike="noStrike" kern="1200" cap="none" spc="0" normalizeH="0" baseline="0" noProof="0" dirty="0">
                <a:ln>
                  <a:noFill/>
                </a:ln>
                <a:solidFill>
                  <a:prstClr val="white"/>
                </a:solidFill>
                <a:effectLst/>
                <a:uLnTx/>
                <a:uFillTx/>
                <a:latin typeface="Calibri"/>
                <a:ea typeface="+mn-ea"/>
                <a:cs typeface="B Titr" pitchFamily="2" charset="-78"/>
              </a:rPr>
              <a:t>FFS</a:t>
            </a:r>
            <a:endParaRPr kumimoji="0" lang="fa-IR" sz="1800" b="0" i="0" u="none" strike="noStrike" kern="1200" cap="none" spc="0" normalizeH="0" baseline="0" noProof="0" dirty="0">
              <a:ln>
                <a:noFill/>
              </a:ln>
              <a:solidFill>
                <a:prstClr val="white"/>
              </a:solidFill>
              <a:effectLst/>
              <a:uLnTx/>
              <a:uFillTx/>
              <a:latin typeface="Calibri"/>
              <a:ea typeface="+mn-ea"/>
              <a:cs typeface="B Titr" pitchFamily="2" charset="-78"/>
            </a:endParaRPr>
          </a:p>
        </p:txBody>
      </p:sp>
      <p:cxnSp>
        <p:nvCxnSpPr>
          <p:cNvPr id="24" name="Straight Arrow Connector 23"/>
          <p:cNvCxnSpPr>
            <a:stCxn id="22" idx="0"/>
            <a:endCxn id="19" idx="4"/>
          </p:cNvCxnSpPr>
          <p:nvPr/>
        </p:nvCxnSpPr>
        <p:spPr>
          <a:xfrm flipV="1">
            <a:off x="2877344" y="4841362"/>
            <a:ext cx="236677" cy="37992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5" name="Oval 24"/>
          <p:cNvSpPr/>
          <p:nvPr/>
        </p:nvSpPr>
        <p:spPr>
          <a:xfrm>
            <a:off x="7732911" y="3543689"/>
            <a:ext cx="2041029" cy="996862"/>
          </a:xfrm>
          <a:prstGeom prst="ellipse">
            <a:avLst/>
          </a:prstGeom>
        </p:spPr>
        <p:style>
          <a:lnRef idx="1">
            <a:schemeClr val="accent6"/>
          </a:lnRef>
          <a:fillRef idx="3">
            <a:schemeClr val="accent6"/>
          </a:fillRef>
          <a:effectRef idx="2">
            <a:schemeClr val="accent6"/>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Calibri"/>
                <a:ea typeface="+mn-ea"/>
                <a:cs typeface="B Titr" pitchFamily="2" charset="-78"/>
              </a:rPr>
              <a:t>ارتباط مالی پزشک و بیمار</a:t>
            </a:r>
          </a:p>
        </p:txBody>
      </p:sp>
      <p:cxnSp>
        <p:nvCxnSpPr>
          <p:cNvPr id="27" name="Straight Arrow Connector 26"/>
          <p:cNvCxnSpPr>
            <a:stCxn id="25" idx="2"/>
            <a:endCxn id="7" idx="6"/>
          </p:cNvCxnSpPr>
          <p:nvPr/>
        </p:nvCxnSpPr>
        <p:spPr>
          <a:xfrm flipH="1">
            <a:off x="6977063" y="4042120"/>
            <a:ext cx="755848" cy="20761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8" name="Oval 27"/>
          <p:cNvSpPr/>
          <p:nvPr/>
        </p:nvSpPr>
        <p:spPr>
          <a:xfrm>
            <a:off x="7874217" y="5136115"/>
            <a:ext cx="2039938" cy="99695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B4DCFA">
                    <a:lumMod val="10000"/>
                  </a:srgbClr>
                </a:solidFill>
                <a:effectLst/>
                <a:uLnTx/>
                <a:uFillTx/>
                <a:latin typeface="Calibri"/>
                <a:ea typeface="+mn-ea"/>
                <a:cs typeface="B Titr" pitchFamily="2" charset="-78"/>
              </a:rPr>
              <a:t>فقدان پوشش بیمه ای کامل و مناسب</a:t>
            </a:r>
          </a:p>
        </p:txBody>
      </p:sp>
      <p:cxnSp>
        <p:nvCxnSpPr>
          <p:cNvPr id="30" name="Straight Arrow Connector 29"/>
          <p:cNvCxnSpPr>
            <a:cxnSpLocks/>
            <a:stCxn id="28" idx="0"/>
            <a:endCxn id="25" idx="4"/>
          </p:cNvCxnSpPr>
          <p:nvPr/>
        </p:nvCxnSpPr>
        <p:spPr>
          <a:xfrm flipH="1" flipV="1">
            <a:off x="8753426" y="4540551"/>
            <a:ext cx="140760" cy="595564"/>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3" name="Straight Arrow Connector 32"/>
          <p:cNvCxnSpPr>
            <a:stCxn id="28" idx="2"/>
            <a:endCxn id="22" idx="6"/>
          </p:cNvCxnSpPr>
          <p:nvPr/>
        </p:nvCxnSpPr>
        <p:spPr>
          <a:xfrm flipH="1">
            <a:off x="3897313" y="5634590"/>
            <a:ext cx="3976904" cy="85173"/>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89" name="Oval 88"/>
          <p:cNvSpPr/>
          <p:nvPr/>
        </p:nvSpPr>
        <p:spPr>
          <a:xfrm>
            <a:off x="8894187" y="487679"/>
            <a:ext cx="2322551" cy="1203473"/>
          </a:xfrm>
          <a:prstGeom prst="ellipse">
            <a:avLst/>
          </a:prstGeom>
        </p:spPr>
        <p:style>
          <a:lnRef idx="0">
            <a:schemeClr val="accent5"/>
          </a:lnRef>
          <a:fillRef idx="3">
            <a:schemeClr val="accent5"/>
          </a:fillRef>
          <a:effectRef idx="3">
            <a:schemeClr val="accent5"/>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Calibri"/>
                <a:ea typeface="+mn-ea"/>
                <a:cs typeface="B Titr" pitchFamily="2" charset="-78"/>
              </a:rPr>
              <a:t>عدم وجود شش كليد عملكرد سازماندهي</a:t>
            </a:r>
          </a:p>
        </p:txBody>
      </p:sp>
      <p:cxnSp>
        <p:nvCxnSpPr>
          <p:cNvPr id="23" name="Straight Arrow Connector 22"/>
          <p:cNvCxnSpPr>
            <a:stCxn id="89" idx="3"/>
            <a:endCxn id="8" idx="0"/>
          </p:cNvCxnSpPr>
          <p:nvPr/>
        </p:nvCxnSpPr>
        <p:spPr>
          <a:xfrm flipH="1">
            <a:off x="8894187" y="1514907"/>
            <a:ext cx="340130" cy="331047"/>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8" name="Straight Arrow Connector 37"/>
          <p:cNvCxnSpPr>
            <a:stCxn id="9" idx="4"/>
            <a:endCxn id="19" idx="0"/>
          </p:cNvCxnSpPr>
          <p:nvPr/>
        </p:nvCxnSpPr>
        <p:spPr>
          <a:xfrm>
            <a:off x="2606308" y="2333287"/>
            <a:ext cx="507713" cy="1511213"/>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74688" y="630238"/>
            <a:ext cx="10868025" cy="989012"/>
          </a:xfrm>
        </p:spPr>
        <p:txBody>
          <a:bodyPr rtlCol="0">
            <a:normAutofit fontScale="90000"/>
          </a:bodyPr>
          <a:lstStyle/>
          <a:p>
            <a:pPr eaLnBrk="1" fontAlgn="auto" hangingPunct="1">
              <a:spcAft>
                <a:spcPts val="0"/>
              </a:spcAft>
              <a:defRPr/>
            </a:pPr>
            <a:r>
              <a:rPr lang="en-US" sz="3800" b="1" dirty="0">
                <a:solidFill>
                  <a:schemeClr val="tx1">
                    <a:lumMod val="85000"/>
                    <a:lumOff val="15000"/>
                  </a:schemeClr>
                </a:solidFill>
              </a:rPr>
              <a:t>The Six Keys to </a:t>
            </a:r>
            <a:br>
              <a:rPr lang="en-US" sz="3800" b="1" dirty="0">
                <a:solidFill>
                  <a:schemeClr val="tx1">
                    <a:lumMod val="85000"/>
                    <a:lumOff val="15000"/>
                  </a:schemeClr>
                </a:solidFill>
              </a:rPr>
            </a:br>
            <a:r>
              <a:rPr lang="en-US" sz="3800" b="1" dirty="0">
                <a:solidFill>
                  <a:schemeClr val="tx1">
                    <a:lumMod val="85000"/>
                    <a:lumOff val="15000"/>
                  </a:schemeClr>
                </a:solidFill>
              </a:rPr>
              <a:t>Organizational Performance</a:t>
            </a:r>
          </a:p>
        </p:txBody>
      </p:sp>
      <p:sp>
        <p:nvSpPr>
          <p:cNvPr id="66562" name="Slide Number Placeholder 5"/>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D80FB-BA51-412B-B493-40729CB49833}" type="slidenum">
              <a:rPr kumimoji="0" lang="ar-SA" altLang="en-US"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2772" name="Rectangle 3"/>
          <p:cNvSpPr>
            <a:spLocks noGrp="1" noChangeArrowheads="1"/>
          </p:cNvSpPr>
          <p:nvPr>
            <p:ph sz="quarter" idx="1"/>
          </p:nvPr>
        </p:nvSpPr>
        <p:spPr>
          <a:xfrm>
            <a:off x="735013" y="1724025"/>
            <a:ext cx="10672762" cy="4421188"/>
          </a:xfrm>
        </p:spPr>
        <p:txBody>
          <a:bodyPr/>
          <a:lstStyle/>
          <a:p>
            <a:pPr marL="533400" indent="-533400" algn="l" rtl="0" eaLnBrk="1" hangingPunct="1">
              <a:lnSpc>
                <a:spcPct val="90000"/>
              </a:lnSpc>
              <a:buFontTx/>
              <a:buAutoNum type="arabicPeriod"/>
            </a:pPr>
            <a:r>
              <a:rPr lang="en-US" altLang="en-US" sz="3600"/>
              <a:t>Incentives on organizations</a:t>
            </a:r>
          </a:p>
          <a:p>
            <a:pPr marL="533400" indent="-533400" algn="l" rtl="0" eaLnBrk="1" hangingPunct="1">
              <a:lnSpc>
                <a:spcPct val="90000"/>
              </a:lnSpc>
              <a:buFontTx/>
              <a:buAutoNum type="arabicPeriod"/>
            </a:pPr>
            <a:r>
              <a:rPr lang="en-US" altLang="en-US" sz="3600"/>
              <a:t>Incentives on managers</a:t>
            </a:r>
          </a:p>
          <a:p>
            <a:pPr marL="533400" indent="-533400" algn="l" rtl="0" eaLnBrk="1" hangingPunct="1">
              <a:lnSpc>
                <a:spcPct val="90000"/>
              </a:lnSpc>
              <a:buFontTx/>
              <a:buAutoNum type="arabicPeriod"/>
            </a:pPr>
            <a:r>
              <a:rPr lang="en-US" altLang="en-US" sz="3600"/>
              <a:t>Managers’ attitudes, values, skills, and beliefs </a:t>
            </a:r>
          </a:p>
          <a:p>
            <a:pPr marL="533400" indent="-533400" algn="l" rtl="0" eaLnBrk="1" hangingPunct="1">
              <a:lnSpc>
                <a:spcPct val="90000"/>
              </a:lnSpc>
              <a:buFontTx/>
              <a:buAutoNum type="arabicPeriod"/>
            </a:pPr>
            <a:r>
              <a:rPr lang="en-US" altLang="en-US" sz="3600"/>
              <a:t>Managers’ authority</a:t>
            </a:r>
          </a:p>
          <a:p>
            <a:pPr marL="533400" indent="-533400" algn="l" rtl="0" eaLnBrk="1" hangingPunct="1">
              <a:lnSpc>
                <a:spcPct val="90000"/>
              </a:lnSpc>
              <a:buFontTx/>
              <a:buAutoNum type="arabicPeriod"/>
            </a:pPr>
            <a:r>
              <a:rPr lang="en-US" altLang="en-US" sz="3600"/>
              <a:t>Incentives on workers</a:t>
            </a:r>
          </a:p>
          <a:p>
            <a:pPr marL="533400" indent="-533400" algn="l" rtl="0" eaLnBrk="1" hangingPunct="1">
              <a:lnSpc>
                <a:spcPct val="90000"/>
              </a:lnSpc>
              <a:buFontTx/>
              <a:buAutoNum type="arabicPeriod"/>
            </a:pPr>
            <a:r>
              <a:rPr lang="en-US" altLang="en-US" sz="3600"/>
              <a:t>Works’ attitudes, values, skills, and beliefs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7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solidFill>
            <a:srgbClr val="FFFFFF"/>
          </a:solidFill>
          <a:ln>
            <a:solidFill>
              <a:schemeClr val="accent2"/>
            </a:solidFill>
          </a:ln>
        </p:spPr>
        <p:txBody>
          <a:bodyPr rtlCol="0">
            <a:normAutofit fontScale="90000"/>
          </a:bodyPr>
          <a:lstStyle/>
          <a:p>
            <a:pPr eaLnBrk="1" fontAlgn="auto" hangingPunct="1">
              <a:spcAft>
                <a:spcPts val="0"/>
              </a:spcAft>
              <a:defRPr/>
            </a:pPr>
            <a:r>
              <a:rPr lang="en-US" altLang="en-US" sz="4000" dirty="0">
                <a:solidFill>
                  <a:srgbClr val="FF0000"/>
                </a:solidFill>
                <a:latin typeface="Cooper Black" pitchFamily="18" charset="0"/>
              </a:rPr>
              <a:t>Iran</a:t>
            </a:r>
            <a:br>
              <a:rPr lang="en-US" altLang="en-US" sz="4000" dirty="0">
                <a:solidFill>
                  <a:srgbClr val="FF0000"/>
                </a:solidFill>
                <a:latin typeface="Cooper Black" pitchFamily="18" charset="0"/>
              </a:rPr>
            </a:br>
            <a:r>
              <a:rPr lang="en-US" altLang="en-US" sz="4000" dirty="0">
                <a:solidFill>
                  <a:srgbClr val="FF0000"/>
                </a:solidFill>
                <a:latin typeface="Cooper Black" pitchFamily="18" charset="0"/>
              </a:rPr>
              <a:t>“How to Pay”: Payment Systems</a:t>
            </a:r>
          </a:p>
        </p:txBody>
      </p:sp>
      <p:sp>
        <p:nvSpPr>
          <p:cNvPr id="35843" name="Rectangle 3"/>
          <p:cNvSpPr>
            <a:spLocks noGrp="1" noChangeArrowheads="1"/>
          </p:cNvSpPr>
          <p:nvPr>
            <p:ph sz="quarter" idx="1"/>
          </p:nvPr>
        </p:nvSpPr>
        <p:spPr/>
        <p:txBody>
          <a:bodyPr/>
          <a:lstStyle/>
          <a:p>
            <a:pPr algn="l" rtl="0" eaLnBrk="1" hangingPunct="1">
              <a:lnSpc>
                <a:spcPct val="80000"/>
              </a:lnSpc>
            </a:pPr>
            <a:r>
              <a:rPr lang="en-US" altLang="en-US" sz="2800" dirty="0">
                <a:solidFill>
                  <a:srgbClr val="0066FF"/>
                </a:solidFill>
              </a:rPr>
              <a:t>Dx: “Expenditures Out of Control”</a:t>
            </a:r>
          </a:p>
          <a:p>
            <a:pPr algn="l" rtl="0" eaLnBrk="1" hangingPunct="1">
              <a:lnSpc>
                <a:spcPct val="80000"/>
              </a:lnSpc>
            </a:pPr>
            <a:r>
              <a:rPr lang="en-US" altLang="en-US" sz="2800" dirty="0">
                <a:solidFill>
                  <a:srgbClr val="0066FF"/>
                </a:solidFill>
              </a:rPr>
              <a:t>Rx:</a:t>
            </a:r>
          </a:p>
          <a:p>
            <a:pPr lvl="1" algn="l" rtl="0" eaLnBrk="1" hangingPunct="1">
              <a:lnSpc>
                <a:spcPct val="80000"/>
              </a:lnSpc>
            </a:pPr>
            <a:r>
              <a:rPr lang="en-US" altLang="en-US" dirty="0"/>
              <a:t>End Fee For Service</a:t>
            </a:r>
          </a:p>
          <a:p>
            <a:pPr lvl="1" algn="l" rtl="0" eaLnBrk="1" hangingPunct="1">
              <a:lnSpc>
                <a:spcPct val="80000"/>
              </a:lnSpc>
            </a:pPr>
            <a:r>
              <a:rPr lang="en-US" altLang="en-US" dirty="0"/>
              <a:t>Eliminate Line Item Budgets </a:t>
            </a:r>
          </a:p>
          <a:p>
            <a:pPr algn="l" rtl="0" eaLnBrk="1" hangingPunct="1">
              <a:lnSpc>
                <a:spcPct val="80000"/>
              </a:lnSpc>
            </a:pPr>
            <a:r>
              <a:rPr lang="en-US" altLang="en-US" sz="2800" dirty="0">
                <a:solidFill>
                  <a:srgbClr val="0066FF"/>
                </a:solidFill>
              </a:rPr>
              <a:t>New Payment Models ??</a:t>
            </a:r>
          </a:p>
          <a:p>
            <a:pPr lvl="1" algn="l" rtl="0" eaLnBrk="1" hangingPunct="1">
              <a:lnSpc>
                <a:spcPct val="80000"/>
              </a:lnSpc>
            </a:pPr>
            <a:r>
              <a:rPr lang="en-US" altLang="en-US" dirty="0"/>
              <a:t>PHC: HI models can lead the way</a:t>
            </a:r>
          </a:p>
          <a:p>
            <a:pPr lvl="2" algn="l" rtl="0" eaLnBrk="1" hangingPunct="1">
              <a:lnSpc>
                <a:spcPct val="80000"/>
              </a:lnSpc>
            </a:pPr>
            <a:r>
              <a:rPr lang="en-US" altLang="en-US" sz="2000" dirty="0"/>
              <a:t>Levels</a:t>
            </a:r>
          </a:p>
          <a:p>
            <a:pPr lvl="2" algn="l" rtl="0" eaLnBrk="1" hangingPunct="1">
              <a:lnSpc>
                <a:spcPct val="80000"/>
              </a:lnSpc>
            </a:pPr>
            <a:r>
              <a:rPr lang="en-US" altLang="en-US" sz="2000" dirty="0"/>
              <a:t>Packaged incentives</a:t>
            </a:r>
          </a:p>
          <a:p>
            <a:pPr lvl="1" algn="l" rtl="0" eaLnBrk="1" hangingPunct="1">
              <a:lnSpc>
                <a:spcPct val="80000"/>
              </a:lnSpc>
            </a:pPr>
            <a:r>
              <a:rPr lang="en-US" altLang="en-US" dirty="0"/>
              <a:t>Hospitals: Bigger Problem</a:t>
            </a:r>
          </a:p>
          <a:p>
            <a:pPr lvl="1" algn="l" rtl="0">
              <a:lnSpc>
                <a:spcPct val="80000"/>
              </a:lnSpc>
            </a:pPr>
            <a:endParaRPr lang="en-US" altLang="en-US" dirty="0"/>
          </a:p>
        </p:txBody>
      </p:sp>
      <p:sp>
        <p:nvSpPr>
          <p:cNvPr id="3" name="Slide Number Placeholder 2">
            <a:extLst>
              <a:ext uri="{FF2B5EF4-FFF2-40B4-BE49-F238E27FC236}">
                <a16:creationId xmlns:a16="http://schemas.microsoft.com/office/drawing/2014/main" id="{B63D9282-864A-4446-A1C2-9BDE7579EA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84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84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84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84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84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نگهدارنده مکان شماره اسلاید 5"/>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A1739-68BF-4F91-8E77-A388E99B90F4}" type="slidenum">
              <a:rPr kumimoji="0" lang="en-US" altLang="en-US" sz="1200" b="0" i="0" u="none" strike="noStrike" kern="1200" cap="none" spc="0" normalizeH="0" baseline="0" noProof="0">
                <a:ln>
                  <a:noFill/>
                </a:ln>
                <a:solidFill>
                  <a:srgbClr val="676A55"/>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200" b="0" i="0" u="none" strike="noStrike" kern="1200" cap="none" spc="0" normalizeH="0" baseline="0" noProof="0">
              <a:ln>
                <a:noFill/>
              </a:ln>
              <a:solidFill>
                <a:srgbClr val="676A55"/>
              </a:solidFill>
              <a:effectLst/>
              <a:uLnTx/>
              <a:uFillTx/>
              <a:latin typeface="Calibri"/>
              <a:ea typeface="+mn-ea"/>
              <a:cs typeface="+mn-cs"/>
            </a:endParaRPr>
          </a:p>
        </p:txBody>
      </p:sp>
      <p:cxnSp>
        <p:nvCxnSpPr>
          <p:cNvPr id="71683" name="AutoShape 2"/>
          <p:cNvCxnSpPr>
            <a:cxnSpLocks noChangeShapeType="1"/>
          </p:cNvCxnSpPr>
          <p:nvPr/>
        </p:nvCxnSpPr>
        <p:spPr bwMode="auto">
          <a:xfrm flipV="1">
            <a:off x="4008438" y="836613"/>
            <a:ext cx="71437" cy="3960812"/>
          </a:xfrm>
          <a:prstGeom prst="straightConnector1">
            <a:avLst/>
          </a:prstGeom>
          <a:noFill/>
          <a:ln w="63500">
            <a:solidFill>
              <a:schemeClr val="tx1"/>
            </a:solidFill>
            <a:round/>
            <a:headEnd/>
            <a:tailEnd type="triangle" w="med" len="med"/>
          </a:ln>
          <a:effectLst/>
        </p:spPr>
      </p:cxnSp>
      <p:cxnSp>
        <p:nvCxnSpPr>
          <p:cNvPr id="71684" name="AutoShape 3"/>
          <p:cNvCxnSpPr>
            <a:cxnSpLocks noChangeShapeType="1"/>
          </p:cNvCxnSpPr>
          <p:nvPr/>
        </p:nvCxnSpPr>
        <p:spPr bwMode="auto">
          <a:xfrm>
            <a:off x="4008438" y="4797425"/>
            <a:ext cx="4967287" cy="0"/>
          </a:xfrm>
          <a:prstGeom prst="straightConnector1">
            <a:avLst/>
          </a:prstGeom>
          <a:noFill/>
          <a:ln w="63500">
            <a:solidFill>
              <a:schemeClr val="tx1"/>
            </a:solidFill>
            <a:round/>
            <a:headEnd/>
            <a:tailEnd type="triangle" w="med" len="med"/>
          </a:ln>
          <a:effectLst/>
        </p:spPr>
      </p:cxnSp>
      <p:sp>
        <p:nvSpPr>
          <p:cNvPr id="71685" name="Text Box 4"/>
          <p:cNvSpPr txBox="1">
            <a:spLocks noChangeArrowheads="1"/>
          </p:cNvSpPr>
          <p:nvPr/>
        </p:nvSpPr>
        <p:spPr bwMode="auto">
          <a:xfrm rot="-5400000">
            <a:off x="215107" y="2412206"/>
            <a:ext cx="3263900" cy="585787"/>
          </a:xfrm>
          <a:prstGeom prst="rect">
            <a:avLst/>
          </a:prstGeom>
          <a:noFill/>
          <a:ln w="9525" algn="ctr">
            <a:noFill/>
            <a:miter lim="800000"/>
            <a:headEnd/>
            <a:tailEnd/>
          </a:ln>
          <a:effectLst/>
        </p:spPr>
        <p:txBody>
          <a:bodyPr>
            <a:spAutoFit/>
          </a:bodyPr>
          <a:lstStyle/>
          <a:p>
            <a:pPr marL="742950" marR="0" lvl="0" indent="-285750" algn="r" defTabSz="914400" rtl="1" eaLnBrk="1" fontAlgn="auto" latinLnBrk="0" hangingPunct="1">
              <a:lnSpc>
                <a:spcPct val="100000"/>
              </a:lnSpc>
              <a:spcBef>
                <a:spcPct val="50000"/>
              </a:spcBef>
              <a:spcAft>
                <a:spcPts val="0"/>
              </a:spcAft>
              <a:buClrTx/>
              <a:buSzTx/>
              <a:buFontTx/>
              <a:buNone/>
              <a:tabLst/>
              <a:defRPr/>
            </a:pPr>
            <a:r>
              <a:rPr kumimoji="0" lang="fa-IR" altLang="en-US" sz="3200" b="1" i="0" u="none" strike="noStrike" kern="1200" cap="none" spc="0" normalizeH="0" baseline="0" noProof="0">
                <a:ln>
                  <a:noFill/>
                </a:ln>
                <a:solidFill>
                  <a:prstClr val="black"/>
                </a:solidFill>
                <a:effectLst/>
                <a:uLnTx/>
                <a:uFillTx/>
                <a:latin typeface="Arial" pitchFamily="34" charset="0"/>
                <a:ea typeface="+mn-ea"/>
                <a:cs typeface="B Mitra" pitchFamily="2" charset="-78"/>
              </a:rPr>
              <a:t>مراحل تغییر پروژه</a:t>
            </a:r>
            <a:endParaRPr kumimoji="0" lang="en-US" altLang="en-US" sz="3200" b="1" i="0" u="none" strike="noStrike" kern="1200" cap="none" spc="0" normalizeH="0" baseline="0" noProof="0">
              <a:ln>
                <a:noFill/>
              </a:ln>
              <a:solidFill>
                <a:prstClr val="black"/>
              </a:solidFill>
              <a:effectLst/>
              <a:uLnTx/>
              <a:uFillTx/>
              <a:latin typeface="Arial" pitchFamily="34" charset="0"/>
              <a:ea typeface="+mn-ea"/>
              <a:cs typeface="B Mitra" pitchFamily="2" charset="-78"/>
            </a:endParaRPr>
          </a:p>
        </p:txBody>
      </p:sp>
      <p:sp>
        <p:nvSpPr>
          <p:cNvPr id="71686" name="Text Box 5"/>
          <p:cNvSpPr txBox="1">
            <a:spLocks noChangeArrowheads="1"/>
          </p:cNvSpPr>
          <p:nvPr/>
        </p:nvSpPr>
        <p:spPr bwMode="auto">
          <a:xfrm>
            <a:off x="4789488" y="5441950"/>
            <a:ext cx="3622675" cy="584200"/>
          </a:xfrm>
          <a:prstGeom prst="rect">
            <a:avLst/>
          </a:prstGeom>
          <a:noFill/>
          <a:ln w="9525" algn="ctr">
            <a:noFill/>
            <a:miter lim="800000"/>
            <a:headEnd/>
            <a:tailEnd/>
          </a:ln>
          <a:effectLst/>
        </p:spPr>
        <p:txBody>
          <a:bodyPr>
            <a:spAutoFit/>
          </a:bodyPr>
          <a:lstStyle/>
          <a:p>
            <a:pPr marL="742950" marR="0" lvl="0" indent="-285750" algn="r" defTabSz="914400" rtl="1" eaLnBrk="1" fontAlgn="auto" latinLnBrk="0" hangingPunct="1">
              <a:lnSpc>
                <a:spcPct val="100000"/>
              </a:lnSpc>
              <a:spcBef>
                <a:spcPct val="50000"/>
              </a:spcBef>
              <a:spcAft>
                <a:spcPts val="0"/>
              </a:spcAft>
              <a:buClrTx/>
              <a:buSzTx/>
              <a:buFontTx/>
              <a:buNone/>
              <a:tabLst/>
              <a:defRPr/>
            </a:pPr>
            <a:r>
              <a:rPr kumimoji="0" lang="fa-IR" altLang="en-US" sz="3200" b="1" i="0" u="none" strike="noStrike" kern="1200" cap="none" spc="0" normalizeH="0" baseline="0" noProof="0">
                <a:ln>
                  <a:noFill/>
                </a:ln>
                <a:solidFill>
                  <a:prstClr val="black"/>
                </a:solidFill>
                <a:effectLst/>
                <a:uLnTx/>
                <a:uFillTx/>
                <a:latin typeface="Arial" pitchFamily="34" charset="0"/>
                <a:ea typeface="+mn-ea"/>
                <a:cs typeface="B Mitra" pitchFamily="2" charset="-78"/>
              </a:rPr>
              <a:t>مراحل نیروی انسانی</a:t>
            </a:r>
            <a:endParaRPr kumimoji="0" lang="en-US" altLang="en-US" sz="3200" b="1" i="0" u="none" strike="noStrike" kern="1200" cap="none" spc="0" normalizeH="0" baseline="0" noProof="0">
              <a:ln>
                <a:noFill/>
              </a:ln>
              <a:solidFill>
                <a:prstClr val="black"/>
              </a:solidFill>
              <a:effectLst/>
              <a:uLnTx/>
              <a:uFillTx/>
              <a:latin typeface="Arial" pitchFamily="34" charset="0"/>
              <a:ea typeface="+mn-ea"/>
              <a:cs typeface="B Mitra" pitchFamily="2" charset="-78"/>
            </a:endParaRPr>
          </a:p>
        </p:txBody>
      </p:sp>
      <p:sp>
        <p:nvSpPr>
          <p:cNvPr id="11271" name="Text Box 6"/>
          <p:cNvSpPr txBox="1">
            <a:spLocks noChangeArrowheads="1"/>
          </p:cNvSpPr>
          <p:nvPr/>
        </p:nvSpPr>
        <p:spPr bwMode="auto">
          <a:xfrm>
            <a:off x="1992313" y="1341438"/>
            <a:ext cx="252095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742950" indent="-285750" eaLnBrk="0" hangingPunct="0">
              <a:defRPr sz="2000">
                <a:solidFill>
                  <a:schemeClr val="tx1"/>
                </a:solidFill>
                <a:latin typeface="Arial" pitchFamily="34" charset="0"/>
                <a:cs typeface="B Titr" pitchFamily="2" charset="-78"/>
              </a:defRPr>
            </a:lvl1pPr>
            <a:lvl2pPr marL="742950" indent="-285750" eaLnBrk="0" hangingPunct="0">
              <a:defRPr sz="2000">
                <a:solidFill>
                  <a:schemeClr val="tx1"/>
                </a:solidFill>
                <a:latin typeface="Arial" pitchFamily="34" charset="0"/>
                <a:cs typeface="B Titr" pitchFamily="2" charset="-78"/>
              </a:defRPr>
            </a:lvl2pPr>
            <a:lvl3pPr marL="1143000" indent="-228600" eaLnBrk="0" hangingPunct="0">
              <a:defRPr sz="2000">
                <a:solidFill>
                  <a:schemeClr val="tx1"/>
                </a:solidFill>
                <a:latin typeface="Arial" pitchFamily="34" charset="0"/>
                <a:cs typeface="B Titr" pitchFamily="2" charset="-78"/>
              </a:defRPr>
            </a:lvl3pPr>
            <a:lvl4pPr marL="1600200" indent="-228600" eaLnBrk="0" hangingPunct="0">
              <a:defRPr sz="2000">
                <a:solidFill>
                  <a:schemeClr val="tx1"/>
                </a:solidFill>
                <a:latin typeface="Arial" pitchFamily="34" charset="0"/>
                <a:cs typeface="B Titr" pitchFamily="2" charset="-78"/>
              </a:defRPr>
            </a:lvl4pPr>
            <a:lvl5pPr marL="2057400" indent="-228600" eaLnBrk="0" hangingPunct="0">
              <a:defRPr sz="2000">
                <a:solidFill>
                  <a:schemeClr val="tx1"/>
                </a:solidFill>
                <a:latin typeface="Arial" pitchFamily="34" charset="0"/>
                <a:cs typeface="B Titr" pitchFamily="2" charset="-78"/>
              </a:defRPr>
            </a:lvl5pPr>
            <a:lvl6pPr marL="2514600" indent="-228600" eaLnBrk="0" fontAlgn="base" hangingPunct="0">
              <a:spcBef>
                <a:spcPct val="20000"/>
              </a:spcBef>
              <a:spcAft>
                <a:spcPct val="0"/>
              </a:spcAft>
              <a:buChar char="–"/>
              <a:defRPr sz="2000">
                <a:solidFill>
                  <a:schemeClr val="tx1"/>
                </a:solidFill>
                <a:latin typeface="Arial" pitchFamily="34" charset="0"/>
                <a:cs typeface="B Titr" pitchFamily="2" charset="-78"/>
              </a:defRPr>
            </a:lvl6pPr>
            <a:lvl7pPr marL="2971800" indent="-228600" eaLnBrk="0" fontAlgn="base" hangingPunct="0">
              <a:spcBef>
                <a:spcPct val="20000"/>
              </a:spcBef>
              <a:spcAft>
                <a:spcPct val="0"/>
              </a:spcAft>
              <a:buChar char="–"/>
              <a:defRPr sz="2000">
                <a:solidFill>
                  <a:schemeClr val="tx1"/>
                </a:solidFill>
                <a:latin typeface="Arial" pitchFamily="34" charset="0"/>
                <a:cs typeface="B Titr" pitchFamily="2" charset="-78"/>
              </a:defRPr>
            </a:lvl7pPr>
            <a:lvl8pPr marL="3429000" indent="-228600" eaLnBrk="0" fontAlgn="base" hangingPunct="0">
              <a:spcBef>
                <a:spcPct val="20000"/>
              </a:spcBef>
              <a:spcAft>
                <a:spcPct val="0"/>
              </a:spcAft>
              <a:buChar char="–"/>
              <a:defRPr sz="2000">
                <a:solidFill>
                  <a:schemeClr val="tx1"/>
                </a:solidFill>
                <a:latin typeface="Arial" pitchFamily="34" charset="0"/>
                <a:cs typeface="B Titr" pitchFamily="2" charset="-78"/>
              </a:defRPr>
            </a:lvl8pPr>
            <a:lvl9pPr marL="3886200" indent="-228600" eaLnBrk="0" fontAlgn="base" hangingPunct="0">
              <a:spcBef>
                <a:spcPct val="20000"/>
              </a:spcBef>
              <a:spcAft>
                <a:spcPct val="0"/>
              </a:spcAft>
              <a:buChar char="–"/>
              <a:defRPr sz="2000">
                <a:solidFill>
                  <a:schemeClr val="tx1"/>
                </a:solidFill>
                <a:latin typeface="Arial" pitchFamily="34" charset="0"/>
                <a:cs typeface="B Titr" pitchFamily="2" charset="-78"/>
              </a:defRPr>
            </a:lvl9pPr>
          </a:lstStyle>
          <a:p>
            <a:pPr marL="742950" marR="0" lvl="0" indent="-285750" algn="r" defTabSz="914400" rtl="1" eaLnBrk="1" fontAlgn="auto" latinLnBrk="0" hangingPunct="1">
              <a:lnSpc>
                <a:spcPct val="100000"/>
              </a:lnSpc>
              <a:spcBef>
                <a:spcPct val="50000"/>
              </a:spcBef>
              <a:spcAft>
                <a:spcPts val="0"/>
              </a:spcAft>
              <a:buClrTx/>
              <a:buSzTx/>
              <a:buFontTx/>
              <a:buNone/>
              <a:tabLst/>
              <a:defRPr/>
            </a:pPr>
            <a:r>
              <a:rPr kumimoji="0" lang="fa-IR" sz="2000" b="0" i="0" u="none" strike="noStrike" kern="1200" cap="none" spc="0" normalizeH="0" baseline="0" noProof="0" dirty="0">
                <a:ln>
                  <a:noFill/>
                </a:ln>
                <a:solidFill>
                  <a:srgbClr val="5DCEAF"/>
                </a:solidFill>
                <a:effectLst/>
                <a:uLnTx/>
                <a:uFillTx/>
                <a:latin typeface="Arial" pitchFamily="34" charset="0"/>
                <a:ea typeface="+mn-ea"/>
                <a:cs typeface="B Titr" pitchFamily="2" charset="-78"/>
              </a:rPr>
              <a:t>ارزشیابی و اصلاح</a:t>
            </a:r>
          </a:p>
          <a:p>
            <a:pPr marL="742950" marR="0" lvl="0" indent="-285750" algn="r" defTabSz="914400" rtl="1" eaLnBrk="1" fontAlgn="auto" latinLnBrk="0" hangingPunct="1">
              <a:lnSpc>
                <a:spcPct val="100000"/>
              </a:lnSpc>
              <a:spcBef>
                <a:spcPct val="50000"/>
              </a:spcBef>
              <a:spcAft>
                <a:spcPts val="0"/>
              </a:spcAft>
              <a:buClrTx/>
              <a:buSzTx/>
              <a:buFontTx/>
              <a:buNone/>
              <a:tabLst/>
              <a:defRPr/>
            </a:pPr>
            <a:endParaRPr kumimoji="0" lang="fa-IR" sz="2000" b="0" i="0" u="none" strike="noStrike" kern="1200" cap="none" spc="0" normalizeH="0" baseline="0" noProof="0" dirty="0">
              <a:ln>
                <a:noFill/>
              </a:ln>
              <a:solidFill>
                <a:srgbClr val="5DCEAF"/>
              </a:solidFill>
              <a:effectLst/>
              <a:uLnTx/>
              <a:uFillTx/>
              <a:latin typeface="Arial" pitchFamily="34" charset="0"/>
              <a:ea typeface="+mn-ea"/>
              <a:cs typeface="B Titr" pitchFamily="2" charset="-78"/>
            </a:endParaRPr>
          </a:p>
          <a:p>
            <a:pPr marL="742950" marR="0" lvl="0" indent="-285750" algn="r" defTabSz="914400" rtl="1" eaLnBrk="1" fontAlgn="auto" latinLnBrk="0" hangingPunct="1">
              <a:lnSpc>
                <a:spcPct val="100000"/>
              </a:lnSpc>
              <a:spcBef>
                <a:spcPct val="50000"/>
              </a:spcBef>
              <a:spcAft>
                <a:spcPts val="0"/>
              </a:spcAft>
              <a:buClrTx/>
              <a:buSzTx/>
              <a:buFontTx/>
              <a:buNone/>
              <a:tabLst/>
              <a:defRPr/>
            </a:pPr>
            <a:r>
              <a:rPr kumimoji="0" lang="fa-IR" sz="2000" b="0" i="0" u="none" strike="noStrike" kern="1200" cap="none" spc="0" normalizeH="0" baseline="0" noProof="0" dirty="0">
                <a:ln>
                  <a:noFill/>
                </a:ln>
                <a:solidFill>
                  <a:srgbClr val="5DCEAF"/>
                </a:solidFill>
                <a:effectLst/>
                <a:uLnTx/>
                <a:uFillTx/>
                <a:latin typeface="Arial" pitchFamily="34" charset="0"/>
                <a:ea typeface="+mn-ea"/>
                <a:cs typeface="B Titr" pitchFamily="2" charset="-78"/>
              </a:rPr>
              <a:t>اجرا و پایش</a:t>
            </a:r>
          </a:p>
          <a:p>
            <a:pPr marL="742950" marR="0" lvl="0" indent="-285750" algn="r" defTabSz="914400" rtl="1" eaLnBrk="1" fontAlgn="auto" latinLnBrk="0" hangingPunct="1">
              <a:lnSpc>
                <a:spcPct val="100000"/>
              </a:lnSpc>
              <a:spcBef>
                <a:spcPct val="50000"/>
              </a:spcBef>
              <a:spcAft>
                <a:spcPts val="0"/>
              </a:spcAft>
              <a:buClrTx/>
              <a:buSzTx/>
              <a:buFontTx/>
              <a:buNone/>
              <a:tabLst/>
              <a:defRPr/>
            </a:pPr>
            <a:endParaRPr kumimoji="0" lang="fa-IR" sz="2000" b="0" i="0" u="none" strike="noStrike" kern="1200" cap="none" spc="0" normalizeH="0" baseline="0" noProof="0" dirty="0">
              <a:ln>
                <a:noFill/>
              </a:ln>
              <a:solidFill>
                <a:srgbClr val="5DCEAF"/>
              </a:solidFill>
              <a:effectLst/>
              <a:uLnTx/>
              <a:uFillTx/>
              <a:latin typeface="Arial" pitchFamily="34" charset="0"/>
              <a:ea typeface="+mn-ea"/>
              <a:cs typeface="B Titr" pitchFamily="2" charset="-78"/>
            </a:endParaRPr>
          </a:p>
          <a:p>
            <a:pPr marL="742950" marR="0" lvl="0" indent="-285750" algn="r" defTabSz="914400" rtl="1" eaLnBrk="1" fontAlgn="auto" latinLnBrk="0" hangingPunct="1">
              <a:lnSpc>
                <a:spcPct val="100000"/>
              </a:lnSpc>
              <a:spcBef>
                <a:spcPct val="50000"/>
              </a:spcBef>
              <a:spcAft>
                <a:spcPts val="0"/>
              </a:spcAft>
              <a:buClrTx/>
              <a:buSzTx/>
              <a:buFontTx/>
              <a:buNone/>
              <a:tabLst/>
              <a:defRPr/>
            </a:pPr>
            <a:r>
              <a:rPr kumimoji="0" lang="fa-IR" sz="1800" b="0" i="0" u="none" strike="noStrike" kern="1200" cap="none" spc="0" normalizeH="0" baseline="0" noProof="0" dirty="0">
                <a:ln>
                  <a:noFill/>
                </a:ln>
                <a:solidFill>
                  <a:srgbClr val="5DCEAF"/>
                </a:solidFill>
                <a:effectLst/>
                <a:uLnTx/>
                <a:uFillTx/>
                <a:latin typeface="Arial" pitchFamily="34" charset="0"/>
                <a:ea typeface="+mn-ea"/>
                <a:cs typeface="B Titr" pitchFamily="2" charset="-78"/>
              </a:rPr>
              <a:t>مفهوم  سازی و طراحی</a:t>
            </a:r>
          </a:p>
          <a:p>
            <a:pPr marL="742950" marR="0" lvl="0" indent="-285750" algn="r" defTabSz="914400" rtl="1" eaLnBrk="1" fontAlgn="auto" latinLnBrk="0" hangingPunct="1">
              <a:lnSpc>
                <a:spcPct val="100000"/>
              </a:lnSpc>
              <a:spcBef>
                <a:spcPct val="50000"/>
              </a:spcBef>
              <a:spcAft>
                <a:spcPts val="0"/>
              </a:spcAft>
              <a:buClrTx/>
              <a:buSzTx/>
              <a:buFontTx/>
              <a:buNone/>
              <a:tabLst/>
              <a:defRPr/>
            </a:pPr>
            <a:endParaRPr kumimoji="0" lang="fa-IR" sz="2000" b="0" i="0" u="none" strike="noStrike" kern="1200" cap="none" spc="0" normalizeH="0" baseline="0" noProof="0" dirty="0">
              <a:ln>
                <a:noFill/>
              </a:ln>
              <a:solidFill>
                <a:srgbClr val="5DCEAF"/>
              </a:solidFill>
              <a:effectLst/>
              <a:uLnTx/>
              <a:uFillTx/>
              <a:latin typeface="Arial" pitchFamily="34" charset="0"/>
              <a:ea typeface="+mn-ea"/>
              <a:cs typeface="B Titr" pitchFamily="2" charset="-78"/>
            </a:endParaRPr>
          </a:p>
          <a:p>
            <a:pPr marL="742950" marR="0" lvl="0" indent="-285750" algn="r" defTabSz="914400" rtl="1" eaLnBrk="1" fontAlgn="auto" latinLnBrk="0" hangingPunct="1">
              <a:lnSpc>
                <a:spcPct val="100000"/>
              </a:lnSpc>
              <a:spcBef>
                <a:spcPct val="50000"/>
              </a:spcBef>
              <a:spcAft>
                <a:spcPts val="0"/>
              </a:spcAft>
              <a:buClrTx/>
              <a:buSzTx/>
              <a:buFontTx/>
              <a:buNone/>
              <a:tabLst/>
              <a:defRPr/>
            </a:pPr>
            <a:r>
              <a:rPr kumimoji="0" lang="fa-IR" sz="2000" b="0" i="0" u="none" strike="noStrike" kern="1200" cap="none" spc="0" normalizeH="0" baseline="0" noProof="0" dirty="0">
                <a:ln>
                  <a:noFill/>
                </a:ln>
                <a:solidFill>
                  <a:srgbClr val="5DCEAF"/>
                </a:solidFill>
                <a:effectLst/>
                <a:uLnTx/>
                <a:uFillTx/>
                <a:latin typeface="Arial" pitchFamily="34" charset="0"/>
                <a:ea typeface="+mn-ea"/>
                <a:cs typeface="B Titr" pitchFamily="2" charset="-78"/>
              </a:rPr>
              <a:t>نیاز سنجی </a:t>
            </a:r>
            <a:endParaRPr kumimoji="0" lang="en-US" sz="2000" b="0" i="0" u="none" strike="noStrike" kern="1200" cap="none" spc="0" normalizeH="0" baseline="0" noProof="0" dirty="0">
              <a:ln>
                <a:noFill/>
              </a:ln>
              <a:solidFill>
                <a:srgbClr val="5DCEAF"/>
              </a:solidFill>
              <a:effectLst/>
              <a:uLnTx/>
              <a:uFillTx/>
              <a:latin typeface="Arial" pitchFamily="34" charset="0"/>
              <a:ea typeface="+mn-ea"/>
              <a:cs typeface="B Titr" pitchFamily="2" charset="-78"/>
            </a:endParaRPr>
          </a:p>
        </p:txBody>
      </p:sp>
      <p:sp>
        <p:nvSpPr>
          <p:cNvPr id="11272" name="Text Box 7"/>
          <p:cNvSpPr txBox="1">
            <a:spLocks noChangeArrowheads="1"/>
          </p:cNvSpPr>
          <p:nvPr/>
        </p:nvSpPr>
        <p:spPr bwMode="auto">
          <a:xfrm>
            <a:off x="3792538" y="5013325"/>
            <a:ext cx="5616575" cy="400050"/>
          </a:xfrm>
          <a:prstGeom prst="rect">
            <a:avLst/>
          </a:prstGeom>
          <a:noFill/>
          <a:ln w="9525" algn="ctr">
            <a:noFill/>
            <a:miter lim="800000"/>
            <a:headEnd/>
            <a:tailEnd/>
          </a:ln>
          <a:effectLst/>
        </p:spPr>
        <p:txBody>
          <a:bodyPr>
            <a:spAutoFit/>
          </a:bodyPr>
          <a:lstStyle/>
          <a:p>
            <a:pPr marL="742950" marR="0" lvl="0" indent="-285750" algn="r" defTabSz="914400" rtl="1" eaLnBrk="1" fontAlgn="auto" latinLnBrk="0" hangingPunct="1">
              <a:lnSpc>
                <a:spcPct val="100000"/>
              </a:lnSpc>
              <a:spcBef>
                <a:spcPct val="50000"/>
              </a:spcBef>
              <a:spcAft>
                <a:spcPts val="0"/>
              </a:spcAft>
              <a:buClrTx/>
              <a:buSzTx/>
              <a:buFontTx/>
              <a:buNone/>
              <a:tabLst/>
              <a:defRPr/>
            </a:pPr>
            <a:r>
              <a:rPr kumimoji="0" lang="fa-IR" altLang="en-US" sz="2000" b="0" i="0" u="none" strike="noStrike" kern="1200" cap="none" spc="0" normalizeH="0" baseline="0" noProof="0">
                <a:ln>
                  <a:noFill/>
                </a:ln>
                <a:solidFill>
                  <a:srgbClr val="C00000"/>
                </a:solidFill>
                <a:effectLst/>
                <a:uLnTx/>
                <a:uFillTx/>
                <a:latin typeface="Arial" pitchFamily="34" charset="0"/>
                <a:ea typeface="+mn-ea"/>
                <a:cs typeface="B Titr" pitchFamily="2" charset="-78"/>
              </a:rPr>
              <a:t>تقویت 	توانایی	دانش	تمایل	آگاهی</a:t>
            </a:r>
            <a:endParaRPr kumimoji="0" lang="en-US" altLang="en-US" sz="2000" b="0" i="0" u="none" strike="noStrike" kern="1200" cap="none" spc="0" normalizeH="0" baseline="0" noProof="0">
              <a:ln>
                <a:noFill/>
              </a:ln>
              <a:solidFill>
                <a:srgbClr val="C00000"/>
              </a:solidFill>
              <a:effectLst/>
              <a:uLnTx/>
              <a:uFillTx/>
              <a:latin typeface="Arial" pitchFamily="34" charset="0"/>
              <a:ea typeface="+mn-ea"/>
              <a:cs typeface="B Titr" pitchFamily="2" charset="-78"/>
            </a:endParaRPr>
          </a:p>
        </p:txBody>
      </p:sp>
      <p:sp>
        <p:nvSpPr>
          <p:cNvPr id="11273" name="AutoShape 8"/>
          <p:cNvSpPr>
            <a:spLocks noChangeArrowheads="1"/>
          </p:cNvSpPr>
          <p:nvPr/>
        </p:nvSpPr>
        <p:spPr bwMode="auto">
          <a:xfrm rot="-2220000">
            <a:off x="1171575" y="4911725"/>
            <a:ext cx="3959225" cy="1079500"/>
          </a:xfrm>
          <a:prstGeom prst="rightArrow">
            <a:avLst>
              <a:gd name="adj1" fmla="val 50000"/>
              <a:gd name="adj2" fmla="val 110114"/>
            </a:avLst>
          </a:prstGeom>
          <a:solidFill>
            <a:srgbClr val="FFFF00"/>
          </a:solidFill>
          <a:ln w="9525" algn="ctr">
            <a:solidFill>
              <a:schemeClr val="tx1"/>
            </a:solidFill>
            <a:miter lim="800000"/>
            <a:headEnd/>
            <a:tailEnd/>
          </a:ln>
        </p:spPr>
        <p:txBody>
          <a:bodyPr wrap="none" anchor="ctr"/>
          <a:lstStyle/>
          <a:p>
            <a:pPr marL="742950" marR="0" lvl="0" indent="-285750" algn="ctr" defTabSz="914400" rtl="1" eaLnBrk="1" fontAlgn="auto" latinLnBrk="0" hangingPunct="1">
              <a:lnSpc>
                <a:spcPct val="100000"/>
              </a:lnSpc>
              <a:spcBef>
                <a:spcPts val="0"/>
              </a:spcBef>
              <a:spcAft>
                <a:spcPts val="0"/>
              </a:spcAft>
              <a:buClrTx/>
              <a:buSzTx/>
              <a:buFontTx/>
              <a:buNone/>
              <a:tabLst/>
              <a:defRPr/>
            </a:pPr>
            <a:r>
              <a:rPr kumimoji="0" lang="fa-IR" altLang="en-US" sz="4000" b="1" i="0" u="none" strike="noStrike" kern="1200" cap="none" spc="0" normalizeH="0" baseline="0" noProof="0" dirty="0">
                <a:ln>
                  <a:noFill/>
                </a:ln>
                <a:solidFill>
                  <a:srgbClr val="000066"/>
                </a:solidFill>
                <a:effectLst/>
                <a:uLnTx/>
                <a:uFillTx/>
                <a:latin typeface="Constantia" pitchFamily="18" charset="0"/>
                <a:ea typeface="+mn-ea"/>
                <a:cs typeface="B Mitra" pitchFamily="2" charset="-78"/>
              </a:rPr>
              <a:t>تغییر موفق</a:t>
            </a:r>
            <a:endParaRPr kumimoji="0" lang="en-US" altLang="en-US" sz="4000" b="1" i="0" u="none" strike="noStrike" kern="1200" cap="none" spc="0" normalizeH="0" baseline="0" noProof="0" dirty="0">
              <a:ln>
                <a:noFill/>
              </a:ln>
              <a:solidFill>
                <a:srgbClr val="000066"/>
              </a:solidFill>
              <a:effectLst/>
              <a:uLnTx/>
              <a:uFillTx/>
              <a:latin typeface="Constantia" pitchFamily="18" charset="0"/>
              <a:ea typeface="+mn-ea"/>
              <a:cs typeface="B Mitra" pitchFamily="2" charset="-7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fade">
                                      <p:cBhvr>
                                        <p:cTn id="7" dur="1000"/>
                                        <p:tgtEl>
                                          <p:spTgt spid="11271"/>
                                        </p:tgtEl>
                                      </p:cBhvr>
                                    </p:animEffect>
                                    <p:anim calcmode="lin" valueType="num">
                                      <p:cBhvr>
                                        <p:cTn id="8" dur="1000" fill="hold"/>
                                        <p:tgtEl>
                                          <p:spTgt spid="11271"/>
                                        </p:tgtEl>
                                        <p:attrNameLst>
                                          <p:attrName>ppt_x</p:attrName>
                                        </p:attrNameLst>
                                      </p:cBhvr>
                                      <p:tavLst>
                                        <p:tav tm="0">
                                          <p:val>
                                            <p:strVal val="#ppt_x"/>
                                          </p:val>
                                        </p:tav>
                                        <p:tav tm="100000">
                                          <p:val>
                                            <p:strVal val="#ppt_x"/>
                                          </p:val>
                                        </p:tav>
                                      </p:tavLst>
                                    </p:anim>
                                    <p:anim calcmode="lin" valueType="num">
                                      <p:cBhvr>
                                        <p:cTn id="9" dur="1000" fill="hold"/>
                                        <p:tgtEl>
                                          <p:spTgt spid="1127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72"/>
                                        </p:tgtEl>
                                        <p:attrNameLst>
                                          <p:attrName>style.visibility</p:attrName>
                                        </p:attrNameLst>
                                      </p:cBhvr>
                                      <p:to>
                                        <p:strVal val="visible"/>
                                      </p:to>
                                    </p:set>
                                    <p:animEffect transition="in" filter="fade">
                                      <p:cBhvr>
                                        <p:cTn id="14" dur="1000"/>
                                        <p:tgtEl>
                                          <p:spTgt spid="11272"/>
                                        </p:tgtEl>
                                      </p:cBhvr>
                                    </p:animEffect>
                                    <p:anim calcmode="lin" valueType="num">
                                      <p:cBhvr>
                                        <p:cTn id="15" dur="1000" fill="hold"/>
                                        <p:tgtEl>
                                          <p:spTgt spid="11272"/>
                                        </p:tgtEl>
                                        <p:attrNameLst>
                                          <p:attrName>ppt_x</p:attrName>
                                        </p:attrNameLst>
                                      </p:cBhvr>
                                      <p:tavLst>
                                        <p:tav tm="0">
                                          <p:val>
                                            <p:strVal val="#ppt_x"/>
                                          </p:val>
                                        </p:tav>
                                        <p:tav tm="100000">
                                          <p:val>
                                            <p:strVal val="#ppt_x"/>
                                          </p:val>
                                        </p:tav>
                                      </p:tavLst>
                                    </p:anim>
                                    <p:anim calcmode="lin" valueType="num">
                                      <p:cBhvr>
                                        <p:cTn id="16" dur="1000" fill="hold"/>
                                        <p:tgtEl>
                                          <p:spTgt spid="11272"/>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path" presetSubtype="0" accel="50000" decel="50000" fill="hold" grpId="0" nodeType="clickEffect">
                                  <p:stCondLst>
                                    <p:cond delay="0"/>
                                  </p:stCondLst>
                                  <p:childTnLst>
                                    <p:animMotion origin="layout" path="M -3.54167E-6 2.59259E-6 L 0.39467 -0.52523 " pathEditMode="relative" rAng="0" ptsTypes="AA">
                                      <p:cBhvr>
                                        <p:cTn id="20" dur="2000" fill="hold"/>
                                        <p:tgtEl>
                                          <p:spTgt spid="11273"/>
                                        </p:tgtEl>
                                        <p:attrNameLst>
                                          <p:attrName>ppt_x</p:attrName>
                                          <p:attrName>ppt_y</p:attrName>
                                        </p:attrNameLst>
                                      </p:cBhvr>
                                      <p:rCtr x="19700" y="-26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p:bldP spid="11272" grpId="0"/>
      <p:bldP spid="1127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BEC2-BFAA-463A-B47B-9B0C4AE341BE}"/>
              </a:ext>
            </a:extLst>
          </p:cNvPr>
          <p:cNvSpPr>
            <a:spLocks noGrp="1"/>
          </p:cNvSpPr>
          <p:nvPr>
            <p:ph type="title"/>
          </p:nvPr>
        </p:nvSpPr>
        <p:spPr/>
        <p:txBody>
          <a:bodyPr/>
          <a:lstStyle/>
          <a:p>
            <a:r>
              <a:rPr lang="fa-IR" dirty="0"/>
              <a:t>پیش نیازهای اصلاح نظام سلامت</a:t>
            </a:r>
          </a:p>
        </p:txBody>
      </p:sp>
      <p:sp>
        <p:nvSpPr>
          <p:cNvPr id="4" name="Slide Number Placeholder 3">
            <a:extLst>
              <a:ext uri="{FF2B5EF4-FFF2-40B4-BE49-F238E27FC236}">
                <a16:creationId xmlns:a16="http://schemas.microsoft.com/office/drawing/2014/main" id="{13BEF045-2C6B-41FB-A529-C7F1CC5628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8CAF-59F7-4B3E-B81B-9DA874323E0A}" type="slidenum">
              <a:rPr kumimoji="0" lang="en-US" altLang="fa-IR"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fa-IR"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Content Placeholder 4">
            <a:extLst>
              <a:ext uri="{FF2B5EF4-FFF2-40B4-BE49-F238E27FC236}">
                <a16:creationId xmlns:a16="http://schemas.microsoft.com/office/drawing/2014/main" id="{9992D8E1-5E09-4574-B3EB-A7939656203A}"/>
              </a:ext>
            </a:extLst>
          </p:cNvPr>
          <p:cNvSpPr>
            <a:spLocks noGrp="1"/>
          </p:cNvSpPr>
          <p:nvPr>
            <p:ph sz="quarter" idx="1"/>
          </p:nvPr>
        </p:nvSpPr>
        <p:spPr>
          <a:xfrm>
            <a:off x="195072" y="1181686"/>
            <a:ext cx="11801855" cy="5485814"/>
          </a:xfrm>
        </p:spPr>
        <p:txBody>
          <a:bodyPr>
            <a:normAutofit fontScale="92500" lnSpcReduction="10000"/>
          </a:bodyPr>
          <a:lstStyle/>
          <a:p>
            <a:pPr marL="514350" indent="-514350">
              <a:buFont typeface="+mj-lt"/>
              <a:buAutoNum type="arabicPeriod"/>
            </a:pPr>
            <a:r>
              <a:rPr lang="fa-IR" sz="3600" dirty="0"/>
              <a:t>تعیین وضع موجود و طراحی اهداف و نتایج مورد انتظار</a:t>
            </a:r>
          </a:p>
          <a:p>
            <a:pPr marL="514350" indent="-514350">
              <a:buFont typeface="+mj-lt"/>
              <a:buAutoNum type="arabicPeriod"/>
            </a:pPr>
            <a:r>
              <a:rPr lang="fa-IR" sz="3600" dirty="0"/>
              <a:t>تعیین و اعلام نظام ارزشی حاکم بر اصلاحات</a:t>
            </a:r>
          </a:p>
          <a:p>
            <a:pPr marL="788670" lvl="1" indent="-514350">
              <a:buFont typeface="Wingdings" panose="05000000000000000000" pitchFamily="2" charset="2"/>
              <a:buChar char="ü"/>
            </a:pPr>
            <a:r>
              <a:rPr lang="fa-IR" sz="3000" dirty="0"/>
              <a:t>سودگرایی (</a:t>
            </a:r>
            <a:r>
              <a:rPr lang="en-US" sz="3000" dirty="0"/>
              <a:t>utilitarianism</a:t>
            </a:r>
            <a:r>
              <a:rPr lang="fa-IR" sz="3000" dirty="0"/>
              <a:t>) که طرفدار اصلاحاتی است که بیشترین منفعت را به بیشترین اقشار میرساند و از شاخص هزینه-اثر بخشی و </a:t>
            </a:r>
            <a:r>
              <a:rPr lang="en-US" sz="3000" dirty="0"/>
              <a:t>DALY</a:t>
            </a:r>
            <a:r>
              <a:rPr lang="fa-IR" sz="3000" dirty="0"/>
              <a:t> و </a:t>
            </a:r>
            <a:r>
              <a:rPr lang="en-US" sz="3000" dirty="0"/>
              <a:t>QALY</a:t>
            </a:r>
            <a:r>
              <a:rPr lang="fa-IR" sz="3000" dirty="0"/>
              <a:t> استفاده می کند</a:t>
            </a:r>
          </a:p>
          <a:p>
            <a:pPr marL="788670" lvl="1" indent="-514350">
              <a:buFont typeface="Wingdings" panose="05000000000000000000" pitchFamily="2" charset="2"/>
              <a:buChar char="ü"/>
            </a:pPr>
            <a:r>
              <a:rPr lang="fa-IR" sz="3000" dirty="0"/>
              <a:t>جامعه گرایی(</a:t>
            </a:r>
            <a:r>
              <a:rPr lang="en-US" sz="3000" dirty="0"/>
              <a:t>communitarianism</a:t>
            </a:r>
            <a:r>
              <a:rPr lang="fa-IR" sz="3000" dirty="0"/>
              <a:t>) که بیشتر به باز توزیع منابع و گسترش عدالت اجتماعی توجه دارند(</a:t>
            </a:r>
            <a:r>
              <a:rPr lang="en-US" sz="3000" dirty="0"/>
              <a:t>PHC</a:t>
            </a:r>
            <a:r>
              <a:rPr lang="fa-IR" sz="3000" dirty="0"/>
              <a:t> با بردن خدمات در روستاها که ظاهرا از نظر هزینه اثر بخشی شرایط مناسبی نداشت در راستای این رویکرد است)</a:t>
            </a:r>
          </a:p>
          <a:p>
            <a:pPr marL="788670" lvl="1" indent="-514350">
              <a:buFont typeface="Wingdings" panose="05000000000000000000" pitchFamily="2" charset="2"/>
              <a:buChar char="ü"/>
            </a:pPr>
            <a:r>
              <a:rPr lang="fa-IR" sz="3000" dirty="0"/>
              <a:t>لیبرالی (</a:t>
            </a:r>
            <a:r>
              <a:rPr lang="en-US" sz="3000" dirty="0"/>
              <a:t>libertarianism</a:t>
            </a:r>
            <a:r>
              <a:rPr lang="fa-IR" sz="3000" dirty="0"/>
              <a:t>) با تاکید بر آزادی کامل افراد تا زمانی که منجر به تجاوز به حقوق و آزادی دیگران نشود. لذا در این رویکرد بازار نقش اساسی داشته و نقش دولت کم رنگ است</a:t>
            </a:r>
          </a:p>
          <a:p>
            <a:pPr marL="742950" indent="-742950">
              <a:buFont typeface="+mj-lt"/>
              <a:buAutoNum type="arabicPeriod"/>
            </a:pPr>
            <a:r>
              <a:rPr lang="fa-IR" sz="3600" dirty="0"/>
              <a:t>تعیین رویکرد سازمانی و ساختار آتی نظام سلامت</a:t>
            </a:r>
          </a:p>
          <a:p>
            <a:pPr marL="742950" indent="-742950">
              <a:buFont typeface="+mj-lt"/>
              <a:buAutoNum type="arabicPeriod"/>
            </a:pPr>
            <a:r>
              <a:rPr lang="fa-IR" sz="3600" dirty="0"/>
              <a:t>تعهد دولت در تأمین و اجرای اصلاحات(اصلاحات کاری دشوار، پیچیده و زمان بر است)</a:t>
            </a:r>
          </a:p>
        </p:txBody>
      </p:sp>
    </p:spTree>
    <p:extLst>
      <p:ext uri="{BB962C8B-B14F-4D97-AF65-F5344CB8AC3E}">
        <p14:creationId xmlns:p14="http://schemas.microsoft.com/office/powerpoint/2010/main" val="93367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additive="base">
                                        <p:cTn id="2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958850" y="228600"/>
            <a:ext cx="10274300" cy="981075"/>
          </a:xfrm>
        </p:spPr>
        <p:txBody>
          <a:bodyPr>
            <a:normAutofit/>
          </a:bodyPr>
          <a:lstStyle/>
          <a:p>
            <a:pPr>
              <a:spcBef>
                <a:spcPct val="20000"/>
              </a:spcBef>
              <a:spcAft>
                <a:spcPts val="600"/>
              </a:spcAft>
              <a:buClr>
                <a:srgbClr val="511E19"/>
              </a:buClr>
              <a:buSzPct val="115000"/>
              <a:defRPr/>
            </a:pPr>
            <a:r>
              <a:rPr lang="fa-IR" altLang="en-US" sz="4000" dirty="0">
                <a:ln>
                  <a:noFill/>
                </a:ln>
                <a:solidFill>
                  <a:srgbClr val="663300"/>
                </a:solidFill>
              </a:rPr>
              <a:t>خلاصه</a:t>
            </a:r>
            <a:endParaRPr lang="en-US" altLang="en-US" dirty="0">
              <a:ln>
                <a:noFill/>
              </a:ln>
              <a:solidFill>
                <a:srgbClr val="663300"/>
              </a:solidFill>
            </a:endParaRPr>
          </a:p>
        </p:txBody>
      </p:sp>
      <p:sp>
        <p:nvSpPr>
          <p:cNvPr id="72708" name="Slide Number Placeholder 3"/>
          <p:cNvSpPr>
            <a:spLocks noGrp="1"/>
          </p:cNvSpPr>
          <p:nvPr>
            <p:ph type="sldNum" sz="quarter" idx="12"/>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A86FDB-6C91-40EF-A3DF-6E1E2760C73E}" type="slidenum">
              <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Content Placeholder 2"/>
          <p:cNvSpPr>
            <a:spLocks noGrp="1"/>
          </p:cNvSpPr>
          <p:nvPr>
            <p:ph sz="quarter" idx="1"/>
          </p:nvPr>
        </p:nvSpPr>
        <p:spPr>
          <a:xfrm>
            <a:off x="195072" y="1209675"/>
            <a:ext cx="11069828" cy="5419725"/>
          </a:xfrm>
        </p:spPr>
        <p:txBody>
          <a:bodyPr rtlCol="0">
            <a:normAutofit fontScale="92500" lnSpcReduction="20000"/>
          </a:bodyPr>
          <a:lstStyle/>
          <a:p>
            <a:pPr eaLnBrk="1" fontAlgn="auto" hangingPunct="1">
              <a:buClr>
                <a:schemeClr val="accent4">
                  <a:lumMod val="50000"/>
                </a:schemeClr>
              </a:buClr>
              <a:defRPr/>
            </a:pPr>
            <a:r>
              <a:rPr lang="fa-IR" dirty="0">
                <a:solidFill>
                  <a:schemeClr val="tx1">
                    <a:lumMod val="85000"/>
                    <a:lumOff val="15000"/>
                  </a:schemeClr>
                </a:solidFill>
              </a:rPr>
              <a:t>تصمیم برای اصلاح نظام سلامت در کشور تصمیمی در خور تقدیر است در صورتیکه مبتنی بر موارد زیر باشد</a:t>
            </a:r>
          </a:p>
          <a:p>
            <a:pPr lvl="1" eaLnBrk="1" fontAlgn="auto" hangingPunct="1">
              <a:buClr>
                <a:schemeClr val="accent4">
                  <a:lumMod val="50000"/>
                </a:schemeClr>
              </a:buClr>
              <a:defRPr/>
            </a:pPr>
            <a:r>
              <a:rPr lang="fa-IR" dirty="0">
                <a:solidFill>
                  <a:schemeClr val="tx1">
                    <a:lumMod val="85000"/>
                    <a:lumOff val="15000"/>
                  </a:schemeClr>
                </a:solidFill>
              </a:rPr>
              <a:t>با نیت خیر (مصلح خود باید صالح باشد و از روش های اخلاقی و مبتنی بر ارزشهای جامعه اقدام کند)</a:t>
            </a:r>
          </a:p>
          <a:p>
            <a:pPr lvl="1" eaLnBrk="1" fontAlgn="auto" hangingPunct="1">
              <a:buClr>
                <a:schemeClr val="accent4">
                  <a:lumMod val="50000"/>
                </a:schemeClr>
              </a:buClr>
              <a:defRPr/>
            </a:pPr>
            <a:r>
              <a:rPr lang="fa-IR" dirty="0">
                <a:solidFill>
                  <a:schemeClr val="tx1">
                    <a:lumMod val="85000"/>
                    <a:lumOff val="15000"/>
                  </a:schemeClr>
                </a:solidFill>
              </a:rPr>
              <a:t>با هدف (و البته نتیجه) خدمت به مردم</a:t>
            </a:r>
          </a:p>
          <a:p>
            <a:pPr lvl="1" eaLnBrk="1" fontAlgn="auto" hangingPunct="1">
              <a:buClr>
                <a:schemeClr val="accent4">
                  <a:lumMod val="50000"/>
                </a:schemeClr>
              </a:buClr>
              <a:defRPr/>
            </a:pPr>
            <a:r>
              <a:rPr lang="fa-IR" dirty="0">
                <a:solidFill>
                  <a:schemeClr val="tx1">
                    <a:lumMod val="85000"/>
                    <a:lumOff val="15000"/>
                  </a:schemeClr>
                </a:solidFill>
              </a:rPr>
              <a:t>مبتنی بر اصول علمی</a:t>
            </a:r>
          </a:p>
          <a:p>
            <a:pPr>
              <a:buClr>
                <a:schemeClr val="accent4">
                  <a:lumMod val="50000"/>
                </a:schemeClr>
              </a:buClr>
              <a:defRPr/>
            </a:pPr>
            <a:r>
              <a:rPr lang="fa-IR" dirty="0">
                <a:solidFill>
                  <a:schemeClr val="tx1">
                    <a:lumMod val="85000"/>
                    <a:lumOff val="15000"/>
                  </a:schemeClr>
                </a:solidFill>
              </a:rPr>
              <a:t>اما اجرای هر اقدامی نیاز به ابزار دارد ابزار پیشنهادی برای اصلاح نظام سلامت، </a:t>
            </a:r>
            <a:r>
              <a:rPr lang="en-US" dirty="0">
                <a:solidFill>
                  <a:schemeClr val="tx1">
                    <a:lumMod val="85000"/>
                    <a:lumOff val="15000"/>
                  </a:schemeClr>
                </a:solidFill>
              </a:rPr>
              <a:t>Control Knobs</a:t>
            </a:r>
            <a:r>
              <a:rPr lang="fa-IR" dirty="0">
                <a:solidFill>
                  <a:schemeClr val="tx1">
                    <a:lumMod val="85000"/>
                    <a:lumOff val="15000"/>
                  </a:schemeClr>
                </a:solidFill>
              </a:rPr>
              <a:t> هستند</a:t>
            </a:r>
          </a:p>
          <a:p>
            <a:pPr eaLnBrk="1" fontAlgn="auto" hangingPunct="1">
              <a:buClr>
                <a:schemeClr val="accent4">
                  <a:lumMod val="50000"/>
                </a:schemeClr>
              </a:buClr>
              <a:defRPr/>
            </a:pPr>
            <a:r>
              <a:rPr lang="fa-IR" dirty="0">
                <a:solidFill>
                  <a:schemeClr val="tx1">
                    <a:lumMod val="85000"/>
                    <a:lumOff val="15000"/>
                  </a:schemeClr>
                </a:solidFill>
              </a:rPr>
              <a:t>مشکلات حوزه سلامت با توجه به عدم قطعیت و عدم توافق روی راه حل، جزء مشکلات پیچیده بوده و مشکلات پیچیده راه حل ساده ندارند!</a:t>
            </a:r>
          </a:p>
          <a:p>
            <a:pPr eaLnBrk="1" fontAlgn="auto" hangingPunct="1">
              <a:buClr>
                <a:schemeClr val="accent4">
                  <a:lumMod val="50000"/>
                </a:schemeClr>
              </a:buClr>
              <a:defRPr/>
            </a:pPr>
            <a:r>
              <a:rPr lang="fa-IR" dirty="0">
                <a:solidFill>
                  <a:schemeClr val="tx1">
                    <a:lumMod val="85000"/>
                    <a:lumOff val="15000"/>
                  </a:schemeClr>
                </a:solidFill>
              </a:rPr>
              <a:t>هر نوع مداخله با توجه به </a:t>
            </a:r>
            <a:r>
              <a:rPr lang="en-US" dirty="0">
                <a:solidFill>
                  <a:schemeClr val="tx1">
                    <a:lumMod val="85000"/>
                    <a:lumOff val="15000"/>
                  </a:schemeClr>
                </a:solidFill>
              </a:rPr>
              <a:t>big picture</a:t>
            </a:r>
            <a:r>
              <a:rPr lang="fa-IR" dirty="0">
                <a:solidFill>
                  <a:schemeClr val="tx1">
                    <a:lumMod val="85000"/>
                    <a:lumOff val="15000"/>
                  </a:schemeClr>
                </a:solidFill>
              </a:rPr>
              <a:t> باید باشد</a:t>
            </a:r>
          </a:p>
          <a:p>
            <a:pPr eaLnBrk="1" fontAlgn="auto" hangingPunct="1">
              <a:buClr>
                <a:schemeClr val="accent4">
                  <a:lumMod val="50000"/>
                </a:schemeClr>
              </a:buClr>
              <a:defRPr/>
            </a:pPr>
            <a:r>
              <a:rPr lang="fa-IR" dirty="0">
                <a:solidFill>
                  <a:schemeClr val="tx1">
                    <a:lumMod val="85000"/>
                    <a:lumOff val="15000"/>
                  </a:schemeClr>
                </a:solidFill>
              </a:rPr>
              <a:t>هر نوع تصمیم نیازمند تحلیل و مشارکت </a:t>
            </a:r>
            <a:r>
              <a:rPr lang="fa-IR" dirty="0" err="1">
                <a:solidFill>
                  <a:schemeClr val="tx1">
                    <a:lumMod val="85000"/>
                    <a:lumOff val="15000"/>
                  </a:schemeClr>
                </a:solidFill>
              </a:rPr>
              <a:t>ذینفعان</a:t>
            </a:r>
            <a:r>
              <a:rPr lang="fa-IR" dirty="0">
                <a:solidFill>
                  <a:schemeClr val="tx1">
                    <a:lumMod val="85000"/>
                    <a:lumOff val="15000"/>
                  </a:schemeClr>
                </a:solidFill>
              </a:rPr>
              <a:t> است</a:t>
            </a:r>
          </a:p>
          <a:p>
            <a:pPr eaLnBrk="1" fontAlgn="auto" hangingPunct="1">
              <a:buClr>
                <a:schemeClr val="accent4">
                  <a:lumMod val="50000"/>
                </a:schemeClr>
              </a:buClr>
              <a:defRPr/>
            </a:pPr>
            <a:r>
              <a:rPr lang="fa-IR" dirty="0">
                <a:solidFill>
                  <a:schemeClr val="tx1">
                    <a:lumMod val="85000"/>
                    <a:lumOff val="15000"/>
                  </a:schemeClr>
                </a:solidFill>
              </a:rPr>
              <a:t>تغییر یک دکمه کنترل نیازمند تنظیم سایر اهرمهای کنترل نظام سلامت می باشد</a:t>
            </a:r>
            <a:endParaRPr lang="en-US" dirty="0">
              <a:solidFill>
                <a:schemeClr val="tx1">
                  <a:lumMod val="85000"/>
                  <a:lumOff val="1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heme1">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3389</Words>
  <Application>Microsoft Office PowerPoint</Application>
  <PresentationFormat>Widescreen</PresentationFormat>
  <Paragraphs>531</Paragraphs>
  <Slides>65</Slides>
  <Notes>5</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65</vt:i4>
      </vt:variant>
    </vt:vector>
  </HeadingPairs>
  <TitlesOfParts>
    <vt:vector size="76" baseType="lpstr">
      <vt:lpstr>Arial</vt:lpstr>
      <vt:lpstr>Arial Black</vt:lpstr>
      <vt:lpstr>Calibri</vt:lpstr>
      <vt:lpstr>Constantia</vt:lpstr>
      <vt:lpstr>Cooper Black</vt:lpstr>
      <vt:lpstr>IranNastaliq</vt:lpstr>
      <vt:lpstr>Tahoma</vt:lpstr>
      <vt:lpstr>Times New Roman</vt:lpstr>
      <vt:lpstr>Wingdings</vt:lpstr>
      <vt:lpstr>Wingdings 2</vt:lpstr>
      <vt:lpstr>Theme1</vt:lpstr>
      <vt:lpstr>اصلاحات نظام سلامت چرا؟ و چگونه؟</vt:lpstr>
      <vt:lpstr>ارائه خدمات سلامت 550 سال قبل در اروپا</vt:lpstr>
      <vt:lpstr>ارائه خدمات سلامت در 1000 سال قبل در کشورهای اسلامی</vt:lpstr>
      <vt:lpstr>PowerPoint Presentation</vt:lpstr>
      <vt:lpstr>وضع کنونی را مقایسه کنیم</vt:lpstr>
      <vt:lpstr>نگاهی اجمالی به آنچه در  سالهای اخیر رخ داده است</vt:lpstr>
      <vt:lpstr>وضع موجود (ادامه)</vt:lpstr>
      <vt:lpstr>مشکلات موجود و پیش روی نظام سلامت کشور</vt:lpstr>
      <vt:lpstr>مشکلات موجود و پیش روی نظام سلامت کشور</vt:lpstr>
      <vt:lpstr>وضع موجود (ادامه)</vt:lpstr>
      <vt:lpstr>نابرابری و بی عدالتی</vt:lpstr>
      <vt:lpstr>ثروت و دارايي</vt:lpstr>
      <vt:lpstr>مسکن</vt:lpstr>
      <vt:lpstr>حمل و نقل</vt:lpstr>
      <vt:lpstr>تفريح</vt:lpstr>
      <vt:lpstr>PowerPoint Presentation</vt:lpstr>
      <vt:lpstr>PowerPoint Presentation</vt:lpstr>
      <vt:lpstr>ابزار تحلیل و کنترل نظام سلامت؟</vt:lpstr>
      <vt:lpstr>PowerPoint Presentation</vt:lpstr>
      <vt:lpstr>PowerPoint Presentation</vt:lpstr>
      <vt:lpstr>سلامت در قانون اساسی</vt:lpstr>
      <vt:lpstr>وضع مطلوب در حوزه سلامت</vt:lpstr>
      <vt:lpstr>نظام سلامت</vt:lpstr>
      <vt:lpstr>اهداف و کارکردهای نظام سلامت</vt:lpstr>
      <vt:lpstr>کار کردها و اهداف نظام سلامت</vt:lpstr>
      <vt:lpstr>تولیت Stewardship</vt:lpstr>
      <vt:lpstr>چند نکته مهم</vt:lpstr>
      <vt:lpstr>اهداف نظام سلامت</vt:lpstr>
      <vt:lpstr>اهداف نظام سلامت</vt:lpstr>
      <vt:lpstr> نظام سلامت از گذشته تا به امروز و امروز تا فردا</vt:lpstr>
      <vt:lpstr>مسئول نهایی عملکرد  نظام سلامت یک کشور به عهده کیست؟</vt:lpstr>
      <vt:lpstr>چهارچوب نوين ارزيابی  نظام سلامت </vt:lpstr>
      <vt:lpstr>ويژگي هاي چهارچوب نوين ارزيابي نظام سلامت</vt:lpstr>
      <vt:lpstr>نظام سلامت را چگونه تحلیل و بررسی کنیم؟</vt:lpstr>
      <vt:lpstr>چگونه می توان نظام سلامت را اصلاح نمود؟</vt:lpstr>
      <vt:lpstr>نقشه راه</vt:lpstr>
      <vt:lpstr>چگونگی عملکرد اهرم های کنترل</vt:lpstr>
      <vt:lpstr>عوامل فراتر از اهرم ها</vt:lpstr>
      <vt:lpstr>آیا انجام اصلاحات آسان است؟</vt:lpstr>
      <vt:lpstr>آیا انجام اصلاحات آسان است؟</vt:lpstr>
      <vt:lpstr>نیروهای محرکه اصلاحات  بخش سلامت چیست؟</vt:lpstr>
      <vt:lpstr>هزینه های فزاینده</vt:lpstr>
      <vt:lpstr>انتظارات فزاینده مردم</vt:lpstr>
      <vt:lpstr>محدودیت در ظرفیت پرداخت هزینه مراقبت سلامت</vt:lpstr>
      <vt:lpstr>شک به مناسبت وضع موجودSkepticism</vt:lpstr>
      <vt:lpstr>PowerPoint Presentation</vt:lpstr>
      <vt:lpstr>اصلاحات و سیاستگذاری را از کجا شروع کنیم؟</vt:lpstr>
      <vt:lpstr>PowerPoint Presentation</vt:lpstr>
      <vt:lpstr>اصلاحات و سیاستگذاری را از کجا شروع کنیم؟</vt:lpstr>
      <vt:lpstr>مشکلات در شرایط کنونی در ارائه خدمات بهداشتی1</vt:lpstr>
      <vt:lpstr>مشکلات در شرایط کنونی در ارائه خدمات بهداشتی2</vt:lpstr>
      <vt:lpstr>مشکلات در شرایط کنونی در ارائه خدمات بهداشتی3</vt:lpstr>
      <vt:lpstr>Control Knobs</vt:lpstr>
      <vt:lpstr>PowerPoint Presentation</vt:lpstr>
      <vt:lpstr>ارتباط میان هزینه های سلامت و پیامدهای سلامت در کشورهای مختلف؟!</vt:lpstr>
      <vt:lpstr>PowerPoint Presentation</vt:lpstr>
      <vt:lpstr>PowerPoint Presentation</vt:lpstr>
      <vt:lpstr>PowerPoint Presentation</vt:lpstr>
      <vt:lpstr>اصول مراقبت‌هاي بهداشتي اوليه</vt:lpstr>
      <vt:lpstr>PowerPoint Presentation</vt:lpstr>
      <vt:lpstr>The Six Keys to  Organizational Performance</vt:lpstr>
      <vt:lpstr>Iran “How to Pay”: Payment Systems</vt:lpstr>
      <vt:lpstr>PowerPoint Presentation</vt:lpstr>
      <vt:lpstr>پیش نیازهای اصلاح نظام سلامت</vt:lpstr>
      <vt:lpstr>خلاصه</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اصلاحات نظام سلامت چرا؟ و چگونه؟</dc:title>
  <dc:creator>دکتر شریعتی</dc:creator>
  <cp:lastModifiedBy>دکتر شریعتی</cp:lastModifiedBy>
  <cp:revision>1</cp:revision>
  <dcterms:created xsi:type="dcterms:W3CDTF">2022-02-14T02:23:07Z</dcterms:created>
  <dcterms:modified xsi:type="dcterms:W3CDTF">2022-02-14T02:23:26Z</dcterms:modified>
</cp:coreProperties>
</file>