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836" r:id="rId3"/>
    <p:sldId id="837" r:id="rId4"/>
    <p:sldId id="838" r:id="rId5"/>
    <p:sldId id="285" r:id="rId6"/>
    <p:sldId id="839" r:id="rId7"/>
    <p:sldId id="840" r:id="rId8"/>
    <p:sldId id="841" r:id="rId9"/>
    <p:sldId id="262" r:id="rId10"/>
    <p:sldId id="842" r:id="rId11"/>
    <p:sldId id="843" r:id="rId12"/>
    <p:sldId id="844" r:id="rId13"/>
    <p:sldId id="311" r:id="rId14"/>
    <p:sldId id="845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57400"/>
            <a:ext cx="12192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7554"/>
            <a:ext cx="9855200" cy="3599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0601"/>
            <a:ext cx="11582400" cy="1470025"/>
          </a:xfrm>
        </p:spPr>
        <p:txBody>
          <a:bodyPr>
            <a:normAutofit/>
          </a:bodyPr>
          <a:lstStyle>
            <a:lvl1pPr algn="ctr">
              <a:defRPr lang="en-US" sz="4800" b="1" kern="1200" spc="-50" baseline="0" dirty="0">
                <a:ln w="1905">
                  <a:solidFill>
                    <a:srgbClr val="C000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9200" y="4114800"/>
            <a:ext cx="5588000" cy="1981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ABD6-8553-4E21-AE2E-906320183F1F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8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213" y="59801"/>
            <a:ext cx="10239230" cy="1143000"/>
          </a:xfrm>
        </p:spPr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lang="en-US" sz="4800" b="1" kern="1200" spc="-50" baseline="0" dirty="0">
                <a:ln w="1905">
                  <a:solidFill>
                    <a:srgbClr val="C000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cs typeface="B Mitra" panose="00000400000000000000" pitchFamily="2" charset="-78"/>
              </a:defRPr>
            </a:lvl1pPr>
            <a:lvl2pPr>
              <a:defRPr>
                <a:cs typeface="B Mitra" panose="00000400000000000000" pitchFamily="2" charset="-78"/>
              </a:defRPr>
            </a:lvl2pPr>
            <a:lvl3pPr>
              <a:defRPr>
                <a:cs typeface="B Mitra" panose="00000400000000000000" pitchFamily="2" charset="-78"/>
              </a:defRPr>
            </a:lvl3pPr>
            <a:lvl4pPr>
              <a:defRPr>
                <a:cs typeface="B Mitra" panose="00000400000000000000" pitchFamily="2" charset="-78"/>
              </a:defRPr>
            </a:lvl4pPr>
            <a:lvl5pPr>
              <a:defRPr>
                <a:cs typeface="B Mitra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007A-42ED-4289-BE95-65C33C6A22D8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hlinkClick r:id="rId2" action="ppaction://hlinksldjump"/>
            <a:extLst>
              <a:ext uri="{FF2B5EF4-FFF2-40B4-BE49-F238E27FC236}">
                <a16:creationId xmlns:a16="http://schemas.microsoft.com/office/drawing/2014/main" id="{55708E20-E2B0-4A5D-96D4-23CE66DA7D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26"/>
            <a:ext cx="1952625" cy="1200150"/>
          </a:xfrm>
          <a:prstGeom prst="rect">
            <a:avLst/>
          </a:prstGeom>
        </p:spPr>
      </p:pic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53507357-4F4B-4DAB-85FD-F3B24B9B3C19}"/>
              </a:ext>
            </a:extLst>
          </p:cNvPr>
          <p:cNvSpPr txBox="1"/>
          <p:nvPr userDrawn="1"/>
        </p:nvSpPr>
        <p:spPr>
          <a:xfrm rot="21322841">
            <a:off x="471743" y="176559"/>
            <a:ext cx="100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فهرست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666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447800"/>
            <a:ext cx="12192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00986"/>
            <a:ext cx="1158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3505201"/>
            <a:ext cx="5791200" cy="129578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4198-F7DB-4BD0-9BE7-E4377F88B805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81"/>
          <a:stretch/>
        </p:blipFill>
        <p:spPr>
          <a:xfrm>
            <a:off x="5994400" y="1759754"/>
            <a:ext cx="6197600" cy="31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98637"/>
            <a:ext cx="568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98637"/>
            <a:ext cx="568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C140-7EAD-4BD8-B120-A0A437E551EE}" type="datetime1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66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719432"/>
            <a:ext cx="56917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59194"/>
            <a:ext cx="56917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19432"/>
            <a:ext cx="56938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59194"/>
            <a:ext cx="56938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1330-9134-496A-99CE-119B576A0873}" type="datetime1">
              <a:rPr lang="en-US" smtClean="0"/>
              <a:t>2/19/2022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7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1D63-6BEE-4919-BA3C-C3D8ABE013B9}" type="datetime1">
              <a:rPr lang="en-US" smtClean="0"/>
              <a:t>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E2F1-2299-41F8-81A8-FBF5E724408C}" type="datetime1">
              <a:rPr lang="en-US" smtClean="0"/>
              <a:t>2/19/2022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4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9347200" y="5215549"/>
            <a:ext cx="28448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90487"/>
            <a:ext cx="4315884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0488"/>
            <a:ext cx="71204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1252538"/>
            <a:ext cx="43158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A4E5-7BAB-494B-80BC-63345095204B}" type="datetime1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6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9347200" y="5215549"/>
            <a:ext cx="28448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437941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25011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500467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144BF-3332-4C2B-8A5E-164B6455DCCB}" type="datetime1">
              <a:rPr lang="en-US" smtClean="0"/>
              <a:t>2/19/2022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6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295400"/>
            <a:ext cx="934720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BFE38-81B0-41B0-BE09-8F6635FA0CF6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9347200" y="5215549"/>
            <a:ext cx="2844800" cy="16182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2485" y="120127"/>
            <a:ext cx="2743200" cy="5290073"/>
          </a:xfrm>
        </p:spPr>
        <p:txBody>
          <a:bodyPr vert="eaVer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20127"/>
            <a:ext cx="8737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111D-1556-4DDA-A17F-315A596410B4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90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202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fa-IR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05844-83FB-4479-AE88-00D7ED85F715}" type="datetime1">
              <a:rPr lang="en-US" smtClean="0"/>
              <a:t>2/19/2022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AA4B6-9FE5-4F41-9C90-E72ECDE174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3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1662F-3C57-42A1-9DF3-C7FE0C3E5665}" type="datetime1">
              <a:rPr lang="en-US" smtClean="0"/>
              <a:t>2/19/2022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62EF3-3919-434C-AEF0-7F7D5612B1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27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fa-IR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6C4D6-1CB5-423D-8515-338F058892BE}" type="datetime1">
              <a:rPr lang="en-US" smtClean="0"/>
              <a:t>2/19/2022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E4C75-9A21-45F0-A9B5-A9028E3278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38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22CFE-FC85-481F-9E25-047563D35C43}" type="datetime1">
              <a:rPr lang="en-US" smtClean="0"/>
              <a:t>2/19/2022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CE989-D3D6-4E7C-BDAA-3A7BED49B7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23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3"/>
            <a:ext cx="5392617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89784" y="1600203"/>
            <a:ext cx="5392617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41763"/>
            <a:ext cx="5392617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784" y="3941763"/>
            <a:ext cx="5392617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8FA777C6-84DB-45B4-8C89-136D26A60C03}" type="datetime1">
              <a:rPr lang="en-US" smtClean="0"/>
              <a:t>2/19/2022</a:t>
            </a:fld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8D8EC126-600D-4A08-B03F-9E46BC3974A3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1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" Target="../slides/slide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95400"/>
            <a:ext cx="115824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BEB57-1027-4B8E-975E-CE988FBEFA65}" type="datetime1">
              <a:rPr lang="en-US" smtClean="0"/>
              <a:t>2/19/2022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31643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76E42-9FB8-4F4A-9125-C890F226588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0399" y="59801"/>
            <a:ext cx="99460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hlinkClick r:id="rId19" action="ppaction://hlinksldjump"/>
            <a:extLst>
              <a:ext uri="{FF2B5EF4-FFF2-40B4-BE49-F238E27FC236}">
                <a16:creationId xmlns:a16="http://schemas.microsoft.com/office/drawing/2014/main" id="{D68AD634-B65A-4111-873F-54FDBF02DFCE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 flipH="1">
            <a:off x="-1" y="0"/>
            <a:ext cx="1947999" cy="1202801"/>
          </a:xfrm>
          <a:prstGeom prst="rect">
            <a:avLst/>
          </a:prstGeom>
        </p:spPr>
      </p:pic>
      <p:sp>
        <p:nvSpPr>
          <p:cNvPr id="8" name="TextBox 7">
            <a:hlinkClick r:id="rId19" action="ppaction://hlinksldjump"/>
            <a:extLst>
              <a:ext uri="{FF2B5EF4-FFF2-40B4-BE49-F238E27FC236}">
                <a16:creationId xmlns:a16="http://schemas.microsoft.com/office/drawing/2014/main" id="{D3C55929-5AE8-460A-B207-61ACA0586BA2}"/>
              </a:ext>
            </a:extLst>
          </p:cNvPr>
          <p:cNvSpPr txBox="1"/>
          <p:nvPr userDrawn="1"/>
        </p:nvSpPr>
        <p:spPr>
          <a:xfrm rot="21322841">
            <a:off x="507789" y="152065"/>
            <a:ext cx="94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فهرست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569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lang="en-US" sz="4800" b="1" kern="1200" spc="-50" baseline="0" dirty="0">
          <a:ln w="1905">
            <a:solidFill>
              <a:srgbClr val="C00000"/>
            </a:solidFill>
          </a:ln>
          <a:solidFill>
            <a:schemeClr val="accent2">
              <a:lumMod val="75000"/>
            </a:schemeClr>
          </a:soli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B Titr" panose="00000700000000000000" pitchFamily="2" charset="-78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89420" y="220980"/>
            <a:ext cx="5402580" cy="2125345"/>
          </a:xfrm>
        </p:spPr>
        <p:txBody>
          <a:bodyPr>
            <a:norm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فلوچارت و گردونه حل خلاق مسئله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0030" y="5135880"/>
            <a:ext cx="3009900" cy="716280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دکتر محمد شریعتی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6ED68-EE2E-48B9-B997-BDF962F2D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7AD14-3162-4440-A2DD-DE89CE5F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709"/>
            <a:ext cx="7170420" cy="691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97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44A5-17C3-4EB2-903A-76CCFC08D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3200" dirty="0"/>
              <a:t>جستجو در پایگاه های علمی در مورد علل مستقیم و غیر مستقیم بروز مشکل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5708F-7A94-469D-844B-C2B1FF21C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a-IR" sz="4400" dirty="0"/>
              <a:t>در این مرحله عوامل خطر بروز مشکل یا مسئله براساس علم روز احصاء می شود.</a:t>
            </a:r>
          </a:p>
          <a:p>
            <a:r>
              <a:rPr lang="fa-IR" sz="4400" dirty="0"/>
              <a:t>حسینی، 1380می گوید: مدیریت خلاقیت چیزی جز توجه به تعامل </a:t>
            </a:r>
            <a:r>
              <a:rPr lang="fa-IR" sz="4400" dirty="0">
                <a:solidFill>
                  <a:srgbClr val="FF0000"/>
                </a:solidFill>
              </a:rPr>
              <a:t>دانش</a:t>
            </a:r>
            <a:r>
              <a:rPr lang="fa-IR" sz="4400" dirty="0"/>
              <a:t>، خلاقیت و انگیزه نیست، لذا ما در این سامانه در گام اول دانش موجود بشری را برای تجزیه مسئله به عوامل ایجاد کننده و موثر بر آن بکار گرفته ایم.</a:t>
            </a:r>
          </a:p>
          <a:p>
            <a:r>
              <a:rPr lang="fa-IR" sz="4400" dirty="0"/>
              <a:t>و براساس یافته های علمی شبکه علیت مشکل رسم می شود</a:t>
            </a:r>
          </a:p>
          <a:p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6ED32-9D53-4EC5-B324-1DC842C1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30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C0D2F-5690-4F8F-8F19-4EF7C71F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90" y="22364"/>
            <a:ext cx="10515600" cy="1069459"/>
          </a:xfrm>
        </p:spPr>
        <p:txBody>
          <a:bodyPr>
            <a:normAutofit/>
          </a:bodyPr>
          <a:lstStyle/>
          <a:p>
            <a:r>
              <a:rPr lang="fa-IR" dirty="0"/>
              <a:t>شبکه علیّت </a:t>
            </a:r>
            <a:r>
              <a:rPr lang="en-US" dirty="0"/>
              <a:t>Causality network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7EC760-1959-4807-A777-A6CB5FD5122E}"/>
              </a:ext>
            </a:extLst>
          </p:cNvPr>
          <p:cNvGrpSpPr/>
          <p:nvPr/>
        </p:nvGrpSpPr>
        <p:grpSpPr>
          <a:xfrm>
            <a:off x="1644902" y="933094"/>
            <a:ext cx="7740575" cy="5903520"/>
            <a:chOff x="1579936" y="513688"/>
            <a:chExt cx="7651381" cy="5984791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AEF5BFE6-BE1D-4CE2-916E-45798B5E33C0}"/>
                </a:ext>
              </a:extLst>
            </p:cNvPr>
            <p:cNvSpPr/>
            <p:nvPr/>
          </p:nvSpPr>
          <p:spPr>
            <a:xfrm>
              <a:off x="4855065" y="4221926"/>
              <a:ext cx="1727995" cy="3969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دیابت تیپ 2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D858AB4-BBF5-4994-A2F9-0AF4A3E41327}"/>
                </a:ext>
              </a:extLst>
            </p:cNvPr>
            <p:cNvSpPr/>
            <p:nvPr/>
          </p:nvSpPr>
          <p:spPr>
            <a:xfrm>
              <a:off x="4915829" y="3260984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مقاومت به انسولین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56ABBB3-141F-4B0E-8C14-44AF80C8D3BD}"/>
                </a:ext>
              </a:extLst>
            </p:cNvPr>
            <p:cNvSpPr/>
            <p:nvPr/>
          </p:nvSpPr>
          <p:spPr>
            <a:xfrm>
              <a:off x="4915829" y="2048769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چاقی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1FAF6AF-5FF2-490D-A5C5-CA7CF1A66C8C}"/>
                </a:ext>
              </a:extLst>
            </p:cNvPr>
            <p:cNvSpPr/>
            <p:nvPr/>
          </p:nvSpPr>
          <p:spPr>
            <a:xfrm>
              <a:off x="5224745" y="554239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کم تحرکی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00D91D0-352A-4DED-80D3-457990E0A1D1}"/>
                </a:ext>
              </a:extLst>
            </p:cNvPr>
            <p:cNvSpPr/>
            <p:nvPr/>
          </p:nvSpPr>
          <p:spPr>
            <a:xfrm>
              <a:off x="2507674" y="5550483"/>
              <a:ext cx="1427582" cy="51088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زمینه ارثی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BC00185-74E5-46C1-B40D-3A797CB08C17}"/>
                </a:ext>
              </a:extLst>
            </p:cNvPr>
            <p:cNvSpPr/>
            <p:nvPr/>
          </p:nvSpPr>
          <p:spPr>
            <a:xfrm>
              <a:off x="3326191" y="588755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دریافت انرژی زیاد 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A89C693-C44B-46FE-B5EB-BDC9649DEA77}"/>
                </a:ext>
              </a:extLst>
            </p:cNvPr>
            <p:cNvSpPr/>
            <p:nvPr/>
          </p:nvSpPr>
          <p:spPr>
            <a:xfrm>
              <a:off x="7168145" y="2149949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سوخت و ساز کم انرژی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9C7A2C5-9F03-4857-9E91-E4C3E399A509}"/>
                </a:ext>
              </a:extLst>
            </p:cNvPr>
            <p:cNvCxnSpPr>
              <a:stCxn id="10" idx="0"/>
              <a:endCxn id="6" idx="1"/>
            </p:cNvCxnSpPr>
            <p:nvPr/>
          </p:nvCxnSpPr>
          <p:spPr>
            <a:xfrm flipV="1">
              <a:off x="3221465" y="4420376"/>
              <a:ext cx="1633600" cy="1130107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836D4AE-7E4C-4743-B649-BEB6D4F88AB5}"/>
                </a:ext>
              </a:extLst>
            </p:cNvPr>
            <p:cNvCxnSpPr>
              <a:stCxn id="7" idx="4"/>
              <a:endCxn id="6" idx="0"/>
            </p:cNvCxnSpPr>
            <p:nvPr/>
          </p:nvCxnSpPr>
          <p:spPr>
            <a:xfrm flipH="1">
              <a:off x="5719063" y="3847175"/>
              <a:ext cx="12350" cy="374751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201C916-5969-47DD-966D-65549A8D07F0}"/>
                </a:ext>
              </a:extLst>
            </p:cNvPr>
            <p:cNvCxnSpPr>
              <a:stCxn id="8" idx="4"/>
              <a:endCxn id="7" idx="0"/>
            </p:cNvCxnSpPr>
            <p:nvPr/>
          </p:nvCxnSpPr>
          <p:spPr>
            <a:xfrm>
              <a:off x="5731413" y="2634960"/>
              <a:ext cx="0" cy="626024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AFEEBDE-5ADF-41DB-A1F3-8EAE0F3440DF}"/>
                </a:ext>
              </a:extLst>
            </p:cNvPr>
            <p:cNvCxnSpPr>
              <a:stCxn id="12" idx="2"/>
              <a:endCxn id="8" idx="6"/>
            </p:cNvCxnSpPr>
            <p:nvPr/>
          </p:nvCxnSpPr>
          <p:spPr>
            <a:xfrm flipH="1" flipV="1">
              <a:off x="6546996" y="2341866"/>
              <a:ext cx="621149" cy="101180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4B79BAA-1AF5-4F37-923F-E85B34FAE300}"/>
                </a:ext>
              </a:extLst>
            </p:cNvPr>
            <p:cNvCxnSpPr>
              <a:stCxn id="9" idx="4"/>
              <a:endCxn id="12" idx="0"/>
            </p:cNvCxnSpPr>
            <p:nvPr/>
          </p:nvCxnSpPr>
          <p:spPr>
            <a:xfrm>
              <a:off x="6040328" y="1140430"/>
              <a:ext cx="1943400" cy="1009519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585656C-2648-44EE-8A0B-C62CAEF8655F}"/>
                </a:ext>
              </a:extLst>
            </p:cNvPr>
            <p:cNvCxnSpPr>
              <a:cxnSpLocks/>
              <a:stCxn id="9" idx="4"/>
              <a:endCxn id="8" idx="0"/>
            </p:cNvCxnSpPr>
            <p:nvPr/>
          </p:nvCxnSpPr>
          <p:spPr>
            <a:xfrm flipH="1">
              <a:off x="5731412" y="1140430"/>
              <a:ext cx="308916" cy="908339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94BCACE-02BE-493C-BEFD-AACDE9C6C7D2}"/>
                </a:ext>
              </a:extLst>
            </p:cNvPr>
            <p:cNvCxnSpPr>
              <a:cxnSpLocks/>
              <a:stCxn id="11" idx="4"/>
              <a:endCxn id="8" idx="2"/>
            </p:cNvCxnSpPr>
            <p:nvPr/>
          </p:nvCxnSpPr>
          <p:spPr>
            <a:xfrm>
              <a:off x="4141775" y="1174947"/>
              <a:ext cx="774054" cy="1166918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CA90646-A6DA-434B-B791-5857363040FE}"/>
                </a:ext>
              </a:extLst>
            </p:cNvPr>
            <p:cNvSpPr/>
            <p:nvPr/>
          </p:nvSpPr>
          <p:spPr>
            <a:xfrm>
              <a:off x="4906521" y="5662167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اختلال ترشح انسولين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1ABC3F-CFAD-4687-A95C-3E4E9AF7BD42}"/>
                </a:ext>
              </a:extLst>
            </p:cNvPr>
            <p:cNvSpPr/>
            <p:nvPr/>
          </p:nvSpPr>
          <p:spPr>
            <a:xfrm>
              <a:off x="1579936" y="2936505"/>
              <a:ext cx="2472821" cy="600440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Waist-to-Hip Ratio&gt;0.95 , 0.8</a:t>
              </a:r>
              <a:endPara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D0D4205-BCAA-4C29-9FB3-856086C99C7C}"/>
                </a:ext>
              </a:extLst>
            </p:cNvPr>
            <p:cNvCxnSpPr>
              <a:stCxn id="21" idx="5"/>
              <a:endCxn id="7" idx="2"/>
            </p:cNvCxnSpPr>
            <p:nvPr/>
          </p:nvCxnSpPr>
          <p:spPr>
            <a:xfrm>
              <a:off x="3690621" y="3449013"/>
              <a:ext cx="1225208" cy="105067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20B7FF6-4050-4673-A5C7-CC5D67D007BC}"/>
                </a:ext>
              </a:extLst>
            </p:cNvPr>
            <p:cNvCxnSpPr>
              <a:stCxn id="8" idx="3"/>
              <a:endCxn id="21" idx="7"/>
            </p:cNvCxnSpPr>
            <p:nvPr/>
          </p:nvCxnSpPr>
          <p:spPr>
            <a:xfrm flipH="1">
              <a:off x="3690621" y="2549114"/>
              <a:ext cx="1464087" cy="475323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310865E-5563-456C-ACBA-2C346EACA05B}"/>
                </a:ext>
              </a:extLst>
            </p:cNvPr>
            <p:cNvCxnSpPr>
              <a:stCxn id="20" idx="0"/>
              <a:endCxn id="6" idx="2"/>
            </p:cNvCxnSpPr>
            <p:nvPr/>
          </p:nvCxnSpPr>
          <p:spPr>
            <a:xfrm flipH="1" flipV="1">
              <a:off x="5719063" y="4618826"/>
              <a:ext cx="3042" cy="1043341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4BBEE15-9EFD-4615-8824-4201C1DCC55E}"/>
                </a:ext>
              </a:extLst>
            </p:cNvPr>
            <p:cNvSpPr/>
            <p:nvPr/>
          </p:nvSpPr>
          <p:spPr>
            <a:xfrm>
              <a:off x="6828003" y="5912288"/>
              <a:ext cx="1631167" cy="5861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افسردگي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BEBFC66-E176-4151-B52D-1ACB8DCE960C}"/>
                </a:ext>
              </a:extLst>
            </p:cNvPr>
            <p:cNvSpPr/>
            <p:nvPr/>
          </p:nvSpPr>
          <p:spPr>
            <a:xfrm>
              <a:off x="7390795" y="3294879"/>
              <a:ext cx="1840522" cy="177529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Titr" panose="00000700000000000000" pitchFamily="2" charset="-78"/>
                </a:rPr>
                <a:t>افزايش هورمون هاي استرس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F5E0048-F277-45B5-B657-2DC7351C0CD8}"/>
                </a:ext>
              </a:extLst>
            </p:cNvPr>
            <p:cNvCxnSpPr>
              <a:stCxn id="25" idx="0"/>
              <a:endCxn id="6" idx="3"/>
            </p:cNvCxnSpPr>
            <p:nvPr/>
          </p:nvCxnSpPr>
          <p:spPr>
            <a:xfrm flipH="1" flipV="1">
              <a:off x="6583060" y="4420376"/>
              <a:ext cx="1060527" cy="1491912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CDB5FB5-FF2D-4DE6-B5E5-78859FB0EF20}"/>
                </a:ext>
              </a:extLst>
            </p:cNvPr>
            <p:cNvCxnSpPr>
              <a:cxnSpLocks/>
              <a:stCxn id="26" idx="1"/>
              <a:endCxn id="6" idx="3"/>
            </p:cNvCxnSpPr>
            <p:nvPr/>
          </p:nvCxnSpPr>
          <p:spPr>
            <a:xfrm flipH="1">
              <a:off x="6583060" y="3554865"/>
              <a:ext cx="1077273" cy="865511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7A71CDD-72A3-400C-9129-13C16134DA77}"/>
                </a:ext>
              </a:extLst>
            </p:cNvPr>
            <p:cNvSpPr/>
            <p:nvPr/>
          </p:nvSpPr>
          <p:spPr>
            <a:xfrm>
              <a:off x="1730498" y="513688"/>
              <a:ext cx="1146616" cy="39990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پرخوری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7E31756-1E58-4EA3-A3C9-8FAD52CBD0B9}"/>
                </a:ext>
              </a:extLst>
            </p:cNvPr>
            <p:cNvCxnSpPr>
              <a:stCxn id="29" idx="5"/>
              <a:endCxn id="11" idx="2"/>
            </p:cNvCxnSpPr>
            <p:nvPr/>
          </p:nvCxnSpPr>
          <p:spPr>
            <a:xfrm>
              <a:off x="2709196" y="855028"/>
              <a:ext cx="616996" cy="26823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B1F14EC-09DF-436B-A06D-599334AE5BFA}"/>
              </a:ext>
            </a:extLst>
          </p:cNvPr>
          <p:cNvCxnSpPr>
            <a:cxnSpLocks/>
            <a:stCxn id="7" idx="0"/>
            <a:endCxn id="8" idx="4"/>
          </p:cNvCxnSpPr>
          <p:nvPr/>
        </p:nvCxnSpPr>
        <p:spPr>
          <a:xfrm flipV="1">
            <a:off x="5844773" y="3025561"/>
            <a:ext cx="0" cy="617522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90B1B2-C363-467D-9CCF-A6AD19C8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DAE0365-DF39-4932-BE63-AA9B8E71088F}"/>
              </a:ext>
            </a:extLst>
          </p:cNvPr>
          <p:cNvSpPr/>
          <p:nvPr/>
        </p:nvSpPr>
        <p:spPr>
          <a:xfrm>
            <a:off x="1842036" y="2140804"/>
            <a:ext cx="1568370" cy="67284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تغذیه نامناسب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0AD6D60-B09F-4F54-B8AE-4BE62F83D3ED}"/>
              </a:ext>
            </a:extLst>
          </p:cNvPr>
          <p:cNvCxnSpPr>
            <a:cxnSpLocks/>
            <a:stCxn id="44" idx="6"/>
            <a:endCxn id="8" idx="2"/>
          </p:cNvCxnSpPr>
          <p:nvPr/>
        </p:nvCxnSpPr>
        <p:spPr>
          <a:xfrm>
            <a:off x="3410406" y="2477226"/>
            <a:ext cx="1609276" cy="259219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82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77953-8B16-44C1-A66D-9C8283764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3709" y="1825625"/>
            <a:ext cx="3704612" cy="4351338"/>
          </a:xfrm>
        </p:spPr>
        <p:txBody>
          <a:bodyPr>
            <a:normAutofit fontScale="92500"/>
          </a:bodyPr>
          <a:lstStyle/>
          <a:p>
            <a:r>
              <a:rPr lang="fa-IR" sz="3200" dirty="0"/>
              <a:t>در این مرحله سامانه بجای حل مسئله سراغ حل اجزای آن می رود و بر روی هرکدام از علل بروز مسئله یک گردونه مداخله رسم می کند</a:t>
            </a:r>
          </a:p>
          <a:p>
            <a:r>
              <a:rPr lang="fa-IR" sz="3200" dirty="0"/>
              <a:t>بطوریکه علت در مرکز گردونه و مراحل رفع آن علت از مرکز به محیط نوشته می شود</a:t>
            </a:r>
          </a:p>
          <a:p>
            <a:endParaRPr lang="en-US" sz="3200" dirty="0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31EA8C3B-803B-4B93-899B-9ECC92189CAB}"/>
              </a:ext>
            </a:extLst>
          </p:cNvPr>
          <p:cNvSpPr/>
          <p:nvPr/>
        </p:nvSpPr>
        <p:spPr>
          <a:xfrm>
            <a:off x="8044839" y="141646"/>
            <a:ext cx="3943316" cy="1364939"/>
          </a:xfrm>
          <a:prstGeom prst="flowChartProcess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رسم گردونه خلاقیت برای تهیه شبکه مداخله چهار طبقه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53FDC6-FD70-470C-ABA3-3D991CA34543}"/>
              </a:ext>
            </a:extLst>
          </p:cNvPr>
          <p:cNvGrpSpPr/>
          <p:nvPr/>
        </p:nvGrpSpPr>
        <p:grpSpPr>
          <a:xfrm>
            <a:off x="212270" y="0"/>
            <a:ext cx="7880169" cy="6858000"/>
            <a:chOff x="2795451" y="365760"/>
            <a:chExt cx="7376160" cy="63224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DBE1B4-9B9C-46D3-9CAC-8053DD857F43}"/>
                </a:ext>
              </a:extLst>
            </p:cNvPr>
            <p:cNvSpPr txBox="1"/>
            <p:nvPr/>
          </p:nvSpPr>
          <p:spPr>
            <a:xfrm rot="20076123">
              <a:off x="4955557" y="1689327"/>
              <a:ext cx="1428206" cy="27699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افزایش مصرف انرژی</a:t>
              </a:r>
              <a:endParaRPr kumimoji="0" lang="fa-I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7F87DA-DD7F-4310-A771-C5B5B3FDAC83}"/>
                </a:ext>
              </a:extLst>
            </p:cNvPr>
            <p:cNvSpPr txBox="1"/>
            <p:nvPr/>
          </p:nvSpPr>
          <p:spPr>
            <a:xfrm rot="20250025">
              <a:off x="5251634" y="2180411"/>
              <a:ext cx="1428206" cy="27699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کاهش چربی ذخیره</a:t>
              </a:r>
              <a:endParaRPr kumimoji="0" lang="fa-I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AB4716-530C-4253-9DF5-7171958C874A}"/>
                </a:ext>
              </a:extLst>
            </p:cNvPr>
            <p:cNvSpPr txBox="1"/>
            <p:nvPr/>
          </p:nvSpPr>
          <p:spPr>
            <a:xfrm rot="20406381">
              <a:off x="5848494" y="2585828"/>
              <a:ext cx="605791" cy="52322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کاهش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 وزن</a:t>
              </a:r>
              <a:endPara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BFC6F4-E6ED-497D-B327-072A93FBA7EC}"/>
                </a:ext>
              </a:extLst>
            </p:cNvPr>
            <p:cNvSpPr txBox="1"/>
            <p:nvPr/>
          </p:nvSpPr>
          <p:spPr>
            <a:xfrm rot="1296785">
              <a:off x="6924966" y="690049"/>
              <a:ext cx="1877857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طب داخلی/ رژیم غذایی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BB459B-9273-4CDE-BFAC-63DD3059E500}"/>
                </a:ext>
              </a:extLst>
            </p:cNvPr>
            <p:cNvSpPr txBox="1"/>
            <p:nvPr/>
          </p:nvSpPr>
          <p:spPr>
            <a:xfrm rot="3807552">
              <a:off x="8931937" y="2171409"/>
              <a:ext cx="1404398" cy="30777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جراحی</a:t>
              </a:r>
              <a:endPara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335F1D-4BB6-47F5-B74F-0F2875B1C65C}"/>
                </a:ext>
              </a:extLst>
            </p:cNvPr>
            <p:cNvSpPr txBox="1"/>
            <p:nvPr/>
          </p:nvSpPr>
          <p:spPr>
            <a:xfrm rot="18077710">
              <a:off x="8882198" y="4548116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طب سنتی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A16CA0-6E90-4AB8-B808-06AA898841FF}"/>
                </a:ext>
              </a:extLst>
            </p:cNvPr>
            <p:cNvSpPr txBox="1"/>
            <p:nvPr/>
          </p:nvSpPr>
          <p:spPr>
            <a:xfrm rot="20246326">
              <a:off x="7054514" y="6049286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انرژی درمانی؟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E7909F-5E16-43E4-84F2-DF4910DB1C26}"/>
                </a:ext>
              </a:extLst>
            </p:cNvPr>
            <p:cNvSpPr txBox="1"/>
            <p:nvPr/>
          </p:nvSpPr>
          <p:spPr>
            <a:xfrm rot="1245002">
              <a:off x="4457792" y="6062510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کامپیوتر و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ICT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CC68F2-8C1A-4577-85E3-D6B746B289DF}"/>
                </a:ext>
              </a:extLst>
            </p:cNvPr>
            <p:cNvSpPr txBox="1"/>
            <p:nvPr/>
          </p:nvSpPr>
          <p:spPr>
            <a:xfrm rot="17637855">
              <a:off x="2449352" y="2251409"/>
              <a:ext cx="1931998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طب پیشگیری و اجتماعی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A040C026-230A-4A17-8A54-51A09EF342DF}"/>
                </a:ext>
              </a:extLst>
            </p:cNvPr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chemeClr val="lt1">
                <a:alpha val="0"/>
              </a:scheme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97ACECA-25BD-450D-8DA8-C550BCF7274D}"/>
                </a:ext>
              </a:extLst>
            </p:cNvPr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Titr" panose="00000700000000000000" pitchFamily="2" charset="-78"/>
                </a:rPr>
                <a:t>چاقی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DE75AE0-A9B6-470D-835E-5B1C8411ED05}"/>
                </a:ext>
              </a:extLst>
            </p:cNvPr>
            <p:cNvCxnSpPr>
              <a:stCxn id="16" idx="0"/>
              <a:endCxn id="17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CCC0C5A-23C2-401E-B72F-CDABD4912642}"/>
                </a:ext>
              </a:extLst>
            </p:cNvPr>
            <p:cNvCxnSpPr>
              <a:stCxn id="17" idx="7"/>
              <a:endCxn id="16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551C992-7C48-4412-8D98-ADCC673EDA84}"/>
                </a:ext>
              </a:extLst>
            </p:cNvPr>
            <p:cNvCxnSpPr>
              <a:stCxn id="16" idx="1"/>
              <a:endCxn id="17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5598103-905D-4C0F-AD3D-4092E883FA25}"/>
                </a:ext>
              </a:extLst>
            </p:cNvPr>
            <p:cNvCxnSpPr>
              <a:stCxn id="16" idx="2"/>
              <a:endCxn id="17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3FC0160-9430-4082-B78F-1CBBCD5C2889}"/>
                </a:ext>
              </a:extLst>
            </p:cNvPr>
            <p:cNvCxnSpPr>
              <a:stCxn id="16" idx="3"/>
              <a:endCxn id="17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5C8B269-D557-4E64-A235-B409EC998184}"/>
                </a:ext>
              </a:extLst>
            </p:cNvPr>
            <p:cNvCxnSpPr>
              <a:stCxn id="16" idx="4"/>
              <a:endCxn id="17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05FF44-20D1-484D-B130-3B0727A754AA}"/>
                </a:ext>
              </a:extLst>
            </p:cNvPr>
            <p:cNvCxnSpPr>
              <a:stCxn id="16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2E57577-A783-4BEA-A9DF-95F3D98E74CF}"/>
                </a:ext>
              </a:extLst>
            </p:cNvPr>
            <p:cNvCxnSpPr>
              <a:stCxn id="16" idx="5"/>
              <a:endCxn id="17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B392A939-A468-4AAB-AB86-4E988CDDDCA8}"/>
                </a:ext>
              </a:extLst>
            </p:cNvPr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chemeClr val="lt1">
                <a:alpha val="0"/>
              </a:scheme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lowchart: Connector 27">
              <a:extLst>
                <a:ext uri="{FF2B5EF4-FFF2-40B4-BE49-F238E27FC236}">
                  <a16:creationId xmlns:a16="http://schemas.microsoft.com/office/drawing/2014/main" id="{08EEE817-807C-4C03-9A5A-350E31240AE3}"/>
                </a:ext>
              </a:extLst>
            </p:cNvPr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chemeClr val="lt1">
                <a:alpha val="0"/>
              </a:scheme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246FD112-9044-4F0D-AB3B-55075552BC42}"/>
                </a:ext>
              </a:extLst>
            </p:cNvPr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chemeClr val="lt1">
                <a:alpha val="0"/>
              </a:scheme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lowchart: Connector 29">
              <a:extLst>
                <a:ext uri="{FF2B5EF4-FFF2-40B4-BE49-F238E27FC236}">
                  <a16:creationId xmlns:a16="http://schemas.microsoft.com/office/drawing/2014/main" id="{F20AD883-A18F-4389-BBFE-8642475D855C}"/>
                </a:ext>
              </a:extLst>
            </p:cNvPr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chemeClr val="lt1">
                <a:alpha val="0"/>
              </a:scheme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8F2164-C9FE-4F89-B312-42F92CCA667B}"/>
                </a:ext>
              </a:extLst>
            </p:cNvPr>
            <p:cNvSpPr txBox="1"/>
            <p:nvPr/>
          </p:nvSpPr>
          <p:spPr>
            <a:xfrm rot="20207219">
              <a:off x="4511506" y="689235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طب ورزشی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007FBA-732F-43E2-A177-A06D05BDC5DC}"/>
                </a:ext>
              </a:extLst>
            </p:cNvPr>
            <p:cNvSpPr txBox="1"/>
            <p:nvPr/>
          </p:nvSpPr>
          <p:spPr>
            <a:xfrm rot="14678262">
              <a:off x="2606855" y="4447473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مهندسی عمران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189148-82A0-4D89-BC88-A45DB4BB0353}"/>
                </a:ext>
              </a:extLst>
            </p:cNvPr>
            <p:cNvSpPr txBox="1"/>
            <p:nvPr/>
          </p:nvSpPr>
          <p:spPr>
            <a:xfrm rot="20581696">
              <a:off x="4756419" y="1155374"/>
              <a:ext cx="1428206" cy="33855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ورزش هوازی</a:t>
              </a:r>
              <a:endPara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5F4EB-4009-4040-AF14-5ACE856AC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22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6852168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15E48-B7FE-452C-B129-8EB1CF90DECF}"/>
              </a:ext>
            </a:extLst>
          </p:cNvPr>
          <p:cNvSpPr txBox="1">
            <a:spLocks/>
          </p:cNvSpPr>
          <p:nvPr/>
        </p:nvSpPr>
        <p:spPr>
          <a:xfrm>
            <a:off x="6692348" y="318052"/>
            <a:ext cx="5395430" cy="64637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مثال:</a:t>
            </a:r>
          </a:p>
          <a:p>
            <a:pPr marL="685800" marR="0" lvl="1" indent="-228600" algn="r" defTabSz="914400" rtl="1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در این گردونه یکی از علل دیابت را که چاقی است در نظر گرفته برای آن گردونه را کامل کردیم</a:t>
            </a:r>
          </a:p>
          <a:p>
            <a:pPr marL="685800" marR="0" lvl="1" indent="-228600" algn="r" defTabSz="914400" rtl="1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برای راحتی کار، گردونه را خلاصه کشیده ایم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stin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 1974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 می گوید : خلاقیت فرآیندی است که نتیجه آن یک کار تازه ای باشد که توسط گروهی در یک زمان به عنوان چیزی مفید و رضایتبخش مقبول واقع شود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لذا شروع می کنیم به چرخش هر دایره 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B Mitra" panose="00000400000000000000" pitchFamily="2" charset="-7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D9174-4BD9-4A2E-94D0-B56EF31B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2168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B9BA9-C8C3-412E-9BF2-DF38DF96B679}"/>
              </a:ext>
            </a:extLst>
          </p:cNvPr>
          <p:cNvSpPr txBox="1">
            <a:spLocks/>
          </p:cNvSpPr>
          <p:nvPr/>
        </p:nvSpPr>
        <p:spPr>
          <a:xfrm>
            <a:off x="6692348" y="318052"/>
            <a:ext cx="5215973" cy="646374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مدینک 1962 براساس نظریه تداعی سه روش برای حل خلاق مسأله ارائه می دهد: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1-اتفاق و تصادف، ترکیب جدید بطور تصادفی و اتفاقی به وجود آمده است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2-شباهت و تجانس: در این حالت شباهت عناصر موجب ترکیب جدید می شود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3-وساطت: با وساطت عناصر مشترک ترکیب جدید حاصل می شود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یکی از مهارت های خلاقیت مربوط به تجربه در تولید ایده های نوین است.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ما در خلق ایده جدید از نظرات این دانشمند ایده گرفته ایم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با هر چرخش توالی روش مداخله تغییر کرده و منجر به خلق ایده جدید می شود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B Mitra" panose="00000400000000000000" pitchFamily="2" charset="-7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1E66D-6C45-4C7B-B092-6953069D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72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1752599" y="1587061"/>
            <a:ext cx="3548062" cy="3552825"/>
            <a:chOff x="5019675" y="1847849"/>
            <a:chExt cx="3548062" cy="3552825"/>
          </a:xfrm>
        </p:grpSpPr>
        <p:sp>
          <p:nvSpPr>
            <p:cNvPr id="4" name="Donut 3"/>
            <p:cNvSpPr/>
            <p:nvPr/>
          </p:nvSpPr>
          <p:spPr>
            <a:xfrm>
              <a:off x="5019675" y="1847849"/>
              <a:ext cx="3548062" cy="3552825"/>
            </a:xfrm>
            <a:prstGeom prst="donut">
              <a:avLst>
                <a:gd name="adj" fmla="val 2284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Flowchart: Alternate Process 19"/>
            <p:cNvSpPr/>
            <p:nvPr/>
          </p:nvSpPr>
          <p:spPr>
            <a:xfrm rot="1137645">
              <a:off x="6800849" y="2014537"/>
              <a:ext cx="752475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سطح دوم</a:t>
              </a:r>
            </a:p>
          </p:txBody>
        </p:sp>
        <p:sp>
          <p:nvSpPr>
            <p:cNvPr id="23" name="Flowchart: Alternate Process 22"/>
            <p:cNvSpPr/>
            <p:nvPr/>
          </p:nvSpPr>
          <p:spPr>
            <a:xfrm>
              <a:off x="7777277" y="3145654"/>
              <a:ext cx="662627" cy="790580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Flowchart: Alternate Process 23"/>
            <p:cNvSpPr/>
            <p:nvPr/>
          </p:nvSpPr>
          <p:spPr>
            <a:xfrm rot="20070563">
              <a:off x="6979443" y="4486275"/>
              <a:ext cx="752475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Flowchart: Alternate Process 24"/>
            <p:cNvSpPr/>
            <p:nvPr/>
          </p:nvSpPr>
          <p:spPr>
            <a:xfrm rot="2947521">
              <a:off x="5408475" y="4188677"/>
              <a:ext cx="752475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Flowchart: Alternate Process 25"/>
            <p:cNvSpPr/>
            <p:nvPr/>
          </p:nvSpPr>
          <p:spPr>
            <a:xfrm rot="17825374">
              <a:off x="5237558" y="2635376"/>
              <a:ext cx="752475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42247" y="739571"/>
            <a:ext cx="5345422" cy="5238226"/>
            <a:chOff x="5319221" y="2095637"/>
            <a:chExt cx="2917981" cy="3042571"/>
          </a:xfrm>
        </p:grpSpPr>
        <p:sp>
          <p:nvSpPr>
            <p:cNvPr id="42" name="Donut 41"/>
            <p:cNvSpPr/>
            <p:nvPr/>
          </p:nvSpPr>
          <p:spPr>
            <a:xfrm>
              <a:off x="5319221" y="2095637"/>
              <a:ext cx="2917981" cy="3042571"/>
            </a:xfrm>
            <a:prstGeom prst="donut">
              <a:avLst>
                <a:gd name="adj" fmla="val 15282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Flowchart: Alternate Process 42"/>
            <p:cNvSpPr/>
            <p:nvPr/>
          </p:nvSpPr>
          <p:spPr>
            <a:xfrm rot="1137645">
              <a:off x="6811740" y="2220419"/>
              <a:ext cx="752475" cy="383961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سطح سوم</a:t>
              </a:r>
            </a:p>
          </p:txBody>
        </p:sp>
        <p:sp>
          <p:nvSpPr>
            <p:cNvPr id="44" name="Flowchart: Alternate Process 43"/>
            <p:cNvSpPr/>
            <p:nvPr/>
          </p:nvSpPr>
          <p:spPr>
            <a:xfrm>
              <a:off x="7827844" y="3209832"/>
              <a:ext cx="393410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Flowchart: Alternate Process 44"/>
            <p:cNvSpPr/>
            <p:nvPr/>
          </p:nvSpPr>
          <p:spPr>
            <a:xfrm rot="20070563">
              <a:off x="6933988" y="4601849"/>
              <a:ext cx="752475" cy="389182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Flowchart: Alternate Process 45"/>
            <p:cNvSpPr/>
            <p:nvPr/>
          </p:nvSpPr>
          <p:spPr>
            <a:xfrm rot="2947521">
              <a:off x="5475624" y="4266999"/>
              <a:ext cx="752475" cy="36756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Flowchart: Alternate Process 46"/>
            <p:cNvSpPr/>
            <p:nvPr/>
          </p:nvSpPr>
          <p:spPr>
            <a:xfrm rot="17825374">
              <a:off x="5341717" y="2814847"/>
              <a:ext cx="752475" cy="367498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620956" y="2448297"/>
            <a:ext cx="1798742" cy="1857416"/>
            <a:chOff x="5019675" y="1847849"/>
            <a:chExt cx="3548062" cy="3552825"/>
          </a:xfrm>
        </p:grpSpPr>
        <p:sp>
          <p:nvSpPr>
            <p:cNvPr id="50" name="Donut 49"/>
            <p:cNvSpPr/>
            <p:nvPr/>
          </p:nvSpPr>
          <p:spPr>
            <a:xfrm>
              <a:off x="5019675" y="1847849"/>
              <a:ext cx="3548062" cy="3552825"/>
            </a:xfrm>
            <a:prstGeom prst="donut">
              <a:avLst>
                <a:gd name="adj" fmla="val 2284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lowchart: Alternate Process 50"/>
            <p:cNvSpPr/>
            <p:nvPr/>
          </p:nvSpPr>
          <p:spPr>
            <a:xfrm rot="1137645">
              <a:off x="6800849" y="1959879"/>
              <a:ext cx="752475" cy="676274"/>
            </a:xfrm>
            <a:prstGeom prst="flowChartAlternateProcess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سطح اول</a:t>
              </a:r>
            </a:p>
          </p:txBody>
        </p:sp>
        <p:sp>
          <p:nvSpPr>
            <p:cNvPr id="52" name="Flowchart: Alternate Process 51"/>
            <p:cNvSpPr/>
            <p:nvPr/>
          </p:nvSpPr>
          <p:spPr>
            <a:xfrm>
              <a:off x="7777277" y="3145654"/>
              <a:ext cx="662627" cy="790580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Flowchart: Alternate Process 52"/>
            <p:cNvSpPr/>
            <p:nvPr/>
          </p:nvSpPr>
          <p:spPr>
            <a:xfrm rot="20070563">
              <a:off x="6979443" y="4486275"/>
              <a:ext cx="752475" cy="676275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Flowchart: Alternate Process 53"/>
            <p:cNvSpPr/>
            <p:nvPr/>
          </p:nvSpPr>
          <p:spPr>
            <a:xfrm rot="2947521">
              <a:off x="5408475" y="4188677"/>
              <a:ext cx="752475" cy="676275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Flowchart: Alternate Process 54"/>
            <p:cNvSpPr/>
            <p:nvPr/>
          </p:nvSpPr>
          <p:spPr>
            <a:xfrm rot="17825374">
              <a:off x="5237558" y="2635376"/>
              <a:ext cx="752475" cy="676275"/>
            </a:xfrm>
            <a:prstGeom prst="flowChartAlternateProcess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0" y="142437"/>
            <a:ext cx="7056026" cy="6668761"/>
            <a:chOff x="5365905" y="2201265"/>
            <a:chExt cx="2981574" cy="3073145"/>
          </a:xfrm>
        </p:grpSpPr>
        <p:sp>
          <p:nvSpPr>
            <p:cNvPr id="64" name="Donut 63"/>
            <p:cNvSpPr/>
            <p:nvPr/>
          </p:nvSpPr>
          <p:spPr>
            <a:xfrm>
              <a:off x="5365905" y="2201265"/>
              <a:ext cx="2981574" cy="3073145"/>
            </a:xfrm>
            <a:prstGeom prst="donut">
              <a:avLst>
                <a:gd name="adj" fmla="val 11434"/>
              </a:avLst>
            </a:prstGeom>
            <a:solidFill>
              <a:srgbClr val="4B91D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" name="Flowchart: Alternate Process 64"/>
            <p:cNvSpPr/>
            <p:nvPr/>
          </p:nvSpPr>
          <p:spPr>
            <a:xfrm rot="1137645">
              <a:off x="6871220" y="2309773"/>
              <a:ext cx="752475" cy="291730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سطح چهارم</a:t>
              </a:r>
            </a:p>
          </p:txBody>
        </p:sp>
        <p:sp>
          <p:nvSpPr>
            <p:cNvPr id="66" name="Flowchart: Alternate Process 65"/>
            <p:cNvSpPr/>
            <p:nvPr/>
          </p:nvSpPr>
          <p:spPr>
            <a:xfrm>
              <a:off x="8032127" y="3314989"/>
              <a:ext cx="275708" cy="676275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Flowchart: Alternate Process 66"/>
            <p:cNvSpPr/>
            <p:nvPr/>
          </p:nvSpPr>
          <p:spPr>
            <a:xfrm rot="20070563">
              <a:off x="6999669" y="4835426"/>
              <a:ext cx="752475" cy="273970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8" name="Flowchart: Alternate Process 67"/>
            <p:cNvSpPr/>
            <p:nvPr/>
          </p:nvSpPr>
          <p:spPr>
            <a:xfrm rot="2947521">
              <a:off x="5474516" y="4468247"/>
              <a:ext cx="752475" cy="276321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Flowchart: Alternate Process 68"/>
            <p:cNvSpPr/>
            <p:nvPr/>
          </p:nvSpPr>
          <p:spPr>
            <a:xfrm rot="17825374">
              <a:off x="5337097" y="2981900"/>
              <a:ext cx="752475" cy="249584"/>
            </a:xfrm>
            <a:prstGeom prst="flowChartAlternateProcess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66" y="142437"/>
            <a:ext cx="6476732" cy="6573126"/>
            <a:chOff x="3314967" y="355600"/>
            <a:chExt cx="6382522" cy="6573126"/>
          </a:xfrm>
        </p:grpSpPr>
        <p:cxnSp>
          <p:nvCxnSpPr>
            <p:cNvPr id="71" name="Straight Connector 70"/>
            <p:cNvCxnSpPr/>
            <p:nvPr/>
          </p:nvCxnSpPr>
          <p:spPr>
            <a:xfrm flipV="1">
              <a:off x="7203992" y="1401705"/>
              <a:ext cx="2303855" cy="1918735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500662" y="355600"/>
              <a:ext cx="1108686" cy="278052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7214751" y="3863798"/>
              <a:ext cx="2482738" cy="162260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3314967" y="3663835"/>
              <a:ext cx="2975346" cy="11540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5955685" y="4096126"/>
              <a:ext cx="753238" cy="28326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Rectangle 83"/>
          <p:cNvSpPr/>
          <p:nvPr/>
        </p:nvSpPr>
        <p:spPr>
          <a:xfrm>
            <a:off x="2916317" y="2990783"/>
            <a:ext cx="12268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 w="22225">
                  <a:solidFill>
                    <a:srgbClr val="5ECCF3"/>
                  </a:solidFill>
                  <a:prstDash val="solid"/>
                </a:ln>
                <a:solidFill>
                  <a:srgbClr val="5ECCF3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گردونه خلاقیت</a:t>
            </a:r>
            <a:endParaRPr kumimoji="0" lang="en-US" sz="2400" b="1" i="0" u="none" strike="noStrike" kern="1200" cap="none" spc="0" normalizeH="0" baseline="0" noProof="0" dirty="0">
              <a:ln w="22225">
                <a:solidFill>
                  <a:srgbClr val="5ECCF3"/>
                </a:solidFill>
                <a:prstDash val="solid"/>
              </a:ln>
              <a:solidFill>
                <a:srgbClr val="5ECCF3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CD508055-A214-47B5-87EE-BA3A92395869}"/>
              </a:ext>
            </a:extLst>
          </p:cNvPr>
          <p:cNvSpPr txBox="1">
            <a:spLocks/>
          </p:cNvSpPr>
          <p:nvPr/>
        </p:nvSpPr>
        <p:spPr>
          <a:xfrm>
            <a:off x="7056026" y="318052"/>
            <a:ext cx="4852295" cy="646374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مک کینون(1962): شیوه های تمرین خلاقیت: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1-تغییر با تفکر جانبی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2-شک و تردید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3-تعویق قضاوت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4-ایده های حاکم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5-تقسیم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6-معکوس سازی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7-بررسی راه های مختلف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8-ابتکار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9-درک اصل مطلب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ما از این گردونه که با هر کلیک ایده جدیدی می سازد به عنوان ابزار ایجاد خلاقیت و تولید راه حل های جدید استفاده کردیم</a:t>
            </a:r>
          </a:p>
          <a:p>
            <a:pPr marL="228600" marR="0" lvl="0" indent="-22860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در این گردونه برای خلق ایده از ارتباط اجباری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forced association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 که توسط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Charles s. whiting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B Mitra" panose="00000400000000000000" pitchFamily="2" charset="-78"/>
              </a:rPr>
              <a:t>طراحی شده است استفاده کرده ایم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6F727E-F0B0-4055-978B-C556BD16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69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2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2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3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3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3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4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5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5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5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6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6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640000">
                                      <p:cBhvr>
                                        <p:cTn id="7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7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7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8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8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9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9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9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0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0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1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169505"/>
            <a:ext cx="6119191" cy="956930"/>
          </a:xfrm>
        </p:spPr>
        <p:txBody>
          <a:bodyPr>
            <a:normAutofit fontScale="90000"/>
          </a:bodyPr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جدول ارزیابی خدمات / محصولات جدید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26435"/>
          <a:ext cx="8343015" cy="57315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68603">
                  <a:extLst>
                    <a:ext uri="{9D8B030D-6E8A-4147-A177-3AD203B41FA5}">
                      <a16:colId xmlns:a16="http://schemas.microsoft.com/office/drawing/2014/main" val="426207087"/>
                    </a:ext>
                  </a:extLst>
                </a:gridCol>
                <a:gridCol w="1668603">
                  <a:extLst>
                    <a:ext uri="{9D8B030D-6E8A-4147-A177-3AD203B41FA5}">
                      <a16:colId xmlns:a16="http://schemas.microsoft.com/office/drawing/2014/main" val="293722809"/>
                    </a:ext>
                  </a:extLst>
                </a:gridCol>
                <a:gridCol w="1908461">
                  <a:extLst>
                    <a:ext uri="{9D8B030D-6E8A-4147-A177-3AD203B41FA5}">
                      <a16:colId xmlns:a16="http://schemas.microsoft.com/office/drawing/2014/main" val="4133948324"/>
                    </a:ext>
                  </a:extLst>
                </a:gridCol>
                <a:gridCol w="1585932">
                  <a:extLst>
                    <a:ext uri="{9D8B030D-6E8A-4147-A177-3AD203B41FA5}">
                      <a16:colId xmlns:a16="http://schemas.microsoft.com/office/drawing/2014/main" val="1021470681"/>
                    </a:ext>
                  </a:extLst>
                </a:gridCol>
                <a:gridCol w="1511416">
                  <a:extLst>
                    <a:ext uri="{9D8B030D-6E8A-4147-A177-3AD203B41FA5}">
                      <a16:colId xmlns:a16="http://schemas.microsoft.com/office/drawing/2014/main" val="3911892784"/>
                    </a:ext>
                  </a:extLst>
                </a:gridCol>
              </a:tblGrid>
              <a:tr h="2849773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r>
                        <a:rPr lang="fa-IR" sz="2400" b="1" dirty="0">
                          <a:solidFill>
                            <a:srgbClr val="FFFF00"/>
                          </a:solidFill>
                          <a:cs typeface="B Mitra" panose="00000400000000000000" pitchFamily="2" charset="-78"/>
                        </a:rPr>
                        <a:t>عنوان خدمت یا محصول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r>
                        <a:rPr lang="fa-IR" sz="2400" b="1" dirty="0">
                          <a:solidFill>
                            <a:srgbClr val="FFFF00"/>
                          </a:solidFill>
                          <a:cs typeface="B Mitra" panose="00000400000000000000" pitchFamily="2" charset="-78"/>
                        </a:rPr>
                        <a:t>آیا ارائه این </a:t>
                      </a:r>
                      <a:r>
                        <a:rPr kumimoji="0" lang="fa-I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خدمت یا محصول مجاز است</a:t>
                      </a:r>
                      <a:endParaRPr lang="fa-IR" sz="2400" b="1" dirty="0">
                        <a:solidFill>
                          <a:srgbClr val="FFFF00"/>
                        </a:solidFill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وضعیت خدمت یا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محصول از نظر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cost-effectiveness </a:t>
                      </a:r>
                      <a:endParaRPr kumimoji="0" lang="fa-I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90204" pitchFamily="34" charset="0"/>
                        <a:buNone/>
                        <a:tabLst/>
                        <a:defRPr/>
                      </a:pPr>
                      <a:r>
                        <a:rPr kumimoji="0" lang="fa-I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وضعیت خدمت یا محصول  از نظر </a:t>
                      </a:r>
                      <a:r>
                        <a:rPr lang="en-US" sz="2400" b="1" kern="1200" baseline="0" noProof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cost-</a:t>
                      </a:r>
                      <a:r>
                        <a:rPr lang="en-US" sz="2400" b="1" kern="1200" baseline="0" noProof="0" dirty="0" err="1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benefitness</a:t>
                      </a:r>
                      <a:endParaRPr lang="fa-IR" sz="2400" b="1" kern="1200" baseline="0" noProof="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r>
                        <a:rPr lang="fa-IR" sz="2400" b="1" dirty="0">
                          <a:solidFill>
                            <a:srgbClr val="FFFF00"/>
                          </a:solidFill>
                          <a:cs typeface="B Mitra" panose="00000400000000000000" pitchFamily="2" charset="-78"/>
                        </a:rPr>
                        <a:t>قابلیت</a:t>
                      </a:r>
                      <a:r>
                        <a:rPr lang="fa-IR" sz="2400" b="1" baseline="0" dirty="0">
                          <a:solidFill>
                            <a:srgbClr val="FFFF00"/>
                          </a:solidFill>
                          <a:cs typeface="B Mitra" panose="00000400000000000000" pitchFamily="2" charset="-78"/>
                        </a:rPr>
                        <a:t> اجرا</a:t>
                      </a:r>
                      <a:endParaRPr lang="fa-IR" sz="2400" b="1" dirty="0">
                        <a:solidFill>
                          <a:srgbClr val="FFFF00"/>
                        </a:solidFill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488285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38775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4740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52255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58879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97239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59305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buFontTx/>
                        <a:buNone/>
                      </a:pP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80814"/>
                  </a:ext>
                </a:extLst>
              </a:tr>
            </a:tbl>
          </a:graphicData>
        </a:graphic>
      </p:graphicFrame>
      <p:sp>
        <p:nvSpPr>
          <p:cNvPr id="5" name="Flowchart: Multidocument 4">
            <a:extLst>
              <a:ext uri="{FF2B5EF4-FFF2-40B4-BE49-F238E27FC236}">
                <a16:creationId xmlns:a16="http://schemas.microsoft.com/office/drawing/2014/main" id="{C04A9662-29CC-41B8-BFE9-56B0D341F87F}"/>
              </a:ext>
            </a:extLst>
          </p:cNvPr>
          <p:cNvSpPr/>
          <p:nvPr/>
        </p:nvSpPr>
        <p:spPr>
          <a:xfrm>
            <a:off x="9562703" y="1221394"/>
            <a:ext cx="1765447" cy="1330253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ثبت ایده ها در جدول فن گروهی اسمی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NGT</a:t>
            </a: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Mitra" panose="00000400000000000000" pitchFamily="2" charset="-78"/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791A99E6-3693-41D1-AB05-A6D8B1FE2BB1}"/>
              </a:ext>
            </a:extLst>
          </p:cNvPr>
          <p:cNvSpPr/>
          <p:nvPr/>
        </p:nvSpPr>
        <p:spPr>
          <a:xfrm>
            <a:off x="8695771" y="4500181"/>
            <a:ext cx="3253784" cy="693269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عبور دادن ایده های با لولویت بالا از فیلتر های ضروری و انتخاب بهترین راه حل</a:t>
            </a:r>
          </a:p>
        </p:txBody>
      </p:sp>
      <p:sp>
        <p:nvSpPr>
          <p:cNvPr id="7" name="Flowchart: Sort 6">
            <a:extLst>
              <a:ext uri="{FF2B5EF4-FFF2-40B4-BE49-F238E27FC236}">
                <a16:creationId xmlns:a16="http://schemas.microsoft.com/office/drawing/2014/main" id="{335747B3-D6BC-4782-AFC6-12A75D0C520A}"/>
              </a:ext>
            </a:extLst>
          </p:cNvPr>
          <p:cNvSpPr/>
          <p:nvPr/>
        </p:nvSpPr>
        <p:spPr>
          <a:xfrm>
            <a:off x="8453325" y="2887847"/>
            <a:ext cx="3738675" cy="1277165"/>
          </a:xfrm>
          <a:prstGeom prst="flowChartSo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رتبه بندی ایده ها و مداخلات بر اساس ویژگی های مهم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EF7FA9-0673-4A2C-82FB-375E0E909CE2}"/>
              </a:ext>
            </a:extLst>
          </p:cNvPr>
          <p:cNvCxnSpPr>
            <a:stCxn id="5" idx="2"/>
            <a:endCxn id="7" idx="0"/>
          </p:cNvCxnSpPr>
          <p:nvPr/>
        </p:nvCxnSpPr>
        <p:spPr>
          <a:xfrm>
            <a:off x="10322663" y="2501270"/>
            <a:ext cx="0" cy="386577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B8C483A-63E5-406D-8C4C-9E43ABB17A2F}"/>
              </a:ext>
            </a:extLst>
          </p:cNvPr>
          <p:cNvCxnSpPr>
            <a:stCxn id="7" idx="2"/>
            <a:endCxn id="6" idx="0"/>
          </p:cNvCxnSpPr>
          <p:nvPr/>
        </p:nvCxnSpPr>
        <p:spPr>
          <a:xfrm>
            <a:off x="10322663" y="4165012"/>
            <a:ext cx="0" cy="335169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B8EC27-5440-4D33-B93F-4D8E42452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46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43729" y="321375"/>
            <a:ext cx="1353879" cy="48437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مشکل</a:t>
            </a:r>
          </a:p>
        </p:txBody>
      </p:sp>
      <p:sp>
        <p:nvSpPr>
          <p:cNvPr id="3" name="Flowchart: Manual Input 2"/>
          <p:cNvSpPr/>
          <p:nvPr/>
        </p:nvSpPr>
        <p:spPr>
          <a:xfrm>
            <a:off x="9370828" y="2353339"/>
            <a:ext cx="1935124" cy="876594"/>
          </a:xfrm>
          <a:prstGeom prst="flowChartManualIn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اضافه کردن سایر علل بروز مشکل از نظر خبرگان</a:t>
            </a:r>
          </a:p>
        </p:txBody>
      </p:sp>
      <p:sp>
        <p:nvSpPr>
          <p:cNvPr id="4" name="Flowchart: Sort 3"/>
          <p:cNvSpPr/>
          <p:nvPr/>
        </p:nvSpPr>
        <p:spPr>
          <a:xfrm>
            <a:off x="9672083" y="4545854"/>
            <a:ext cx="1332614" cy="1743738"/>
          </a:xfrm>
          <a:prstGeom prst="flowChartSo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انتخاب علل برای مداخله</a:t>
            </a:r>
          </a:p>
        </p:txBody>
      </p:sp>
      <p:sp>
        <p:nvSpPr>
          <p:cNvPr id="5" name="Flowchart: Process 4"/>
          <p:cNvSpPr/>
          <p:nvPr/>
        </p:nvSpPr>
        <p:spPr>
          <a:xfrm>
            <a:off x="8995144" y="1261729"/>
            <a:ext cx="2651051" cy="637955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جستجو در پایگاه های علمی در مورد علل مستقیم و غیر مستقیم بروز مشکل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9285767" y="3593728"/>
            <a:ext cx="2105246" cy="453655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رسم شبکه علیت پنج طبقه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5188688" y="541080"/>
            <a:ext cx="2105246" cy="453655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رسم گردونه خلاقیت برای تهیه شبکه مداخله چهار طبقه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4730600" y="4908618"/>
            <a:ext cx="3021418" cy="39230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چرخش طبقه اول گردونه به اندازه یک واحد 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4915783" y="5755899"/>
            <a:ext cx="2651051" cy="637955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با عوض شدن جای مداخله‌ها، راه حل های جدید خلق می شود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4825408" y="3493305"/>
            <a:ext cx="2831803" cy="104790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براساس یافته های دو مرحله قبل در هر قطاع و طبقهِ دایره از مرکز به محیط رفته و مداخله به ترتیب از مداخله مستقیم به غیر مستقیم (نزدیک به دور) ثبت می شود</a:t>
            </a:r>
          </a:p>
        </p:txBody>
      </p:sp>
      <p:sp>
        <p:nvSpPr>
          <p:cNvPr id="11" name="Flowchart: Process 10"/>
          <p:cNvSpPr/>
          <p:nvPr/>
        </p:nvSpPr>
        <p:spPr>
          <a:xfrm>
            <a:off x="4691174" y="1355465"/>
            <a:ext cx="3109138" cy="65715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جستجو در پایگاه های علمی در مورد مداخلات مستقیم و غیر مستقیم برای رفع علت انتخابی</a:t>
            </a:r>
          </a:p>
        </p:txBody>
      </p:sp>
      <p:sp>
        <p:nvSpPr>
          <p:cNvPr id="12" name="Flowchart: Manual Input 11"/>
          <p:cNvSpPr/>
          <p:nvPr/>
        </p:nvSpPr>
        <p:spPr>
          <a:xfrm>
            <a:off x="5273748" y="2327273"/>
            <a:ext cx="1935124" cy="876594"/>
          </a:xfrm>
          <a:prstGeom prst="flowChartManualIn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اضافه کردن سایر مداخلات از نظر خبرگان</a:t>
            </a:r>
          </a:p>
        </p:txBody>
      </p:sp>
      <p:sp>
        <p:nvSpPr>
          <p:cNvPr id="13" name="Flowchart: Process 12"/>
          <p:cNvSpPr/>
          <p:nvPr/>
        </p:nvSpPr>
        <p:spPr>
          <a:xfrm>
            <a:off x="624000" y="656023"/>
            <a:ext cx="3346597" cy="67742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چرخش طبقه دوم گردونه به اندازه یک واحد و تکرار چرخش ها تا تمام حالات ممکن ایجاد شود 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1170025" y="1774400"/>
            <a:ext cx="2254544" cy="637955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با عوض شدن جای مداخله‌ها، راه حل های جدید خلق می شود</a:t>
            </a:r>
          </a:p>
        </p:txBody>
      </p:sp>
      <p:sp>
        <p:nvSpPr>
          <p:cNvPr id="15" name="Flowchart: Multidocument 14"/>
          <p:cNvSpPr/>
          <p:nvPr/>
        </p:nvSpPr>
        <p:spPr>
          <a:xfrm>
            <a:off x="1294403" y="2811655"/>
            <a:ext cx="1765447" cy="1330253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ثبت ایده ها در جدول فن گروهی اسمی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NGT</a:t>
            </a: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Mitra" panose="00000400000000000000" pitchFamily="2" charset="-78"/>
            </a:endParaRPr>
          </a:p>
        </p:txBody>
      </p:sp>
      <p:sp>
        <p:nvSpPr>
          <p:cNvPr id="16" name="Flowchart: Terminator 15"/>
          <p:cNvSpPr/>
          <p:nvPr/>
        </p:nvSpPr>
        <p:spPr>
          <a:xfrm>
            <a:off x="427471" y="6090442"/>
            <a:ext cx="3253784" cy="693269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عبور دادن ایده های با لولویت بالا از فیلتر های ضروری و انتخاب بهترین راه حل</a:t>
            </a:r>
          </a:p>
        </p:txBody>
      </p:sp>
      <p:sp>
        <p:nvSpPr>
          <p:cNvPr id="18" name="Flowchart: Sort 17"/>
          <p:cNvSpPr/>
          <p:nvPr/>
        </p:nvSpPr>
        <p:spPr>
          <a:xfrm>
            <a:off x="185025" y="4478108"/>
            <a:ext cx="3738675" cy="1277165"/>
          </a:xfrm>
          <a:prstGeom prst="flowChartSor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رتبه بندی ایده ها و مداخلات بر اساس ویژگی های مهم</a:t>
            </a:r>
          </a:p>
        </p:txBody>
      </p:sp>
      <p:cxnSp>
        <p:nvCxnSpPr>
          <p:cNvPr id="20" name="Straight Arrow Connector 19"/>
          <p:cNvCxnSpPr>
            <a:stCxn id="2" idx="4"/>
            <a:endCxn id="5" idx="0"/>
          </p:cNvCxnSpPr>
          <p:nvPr/>
        </p:nvCxnSpPr>
        <p:spPr>
          <a:xfrm>
            <a:off x="10320669" y="805748"/>
            <a:ext cx="1" cy="455981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3" idx="0"/>
          </p:cNvCxnSpPr>
          <p:nvPr/>
        </p:nvCxnSpPr>
        <p:spPr>
          <a:xfrm>
            <a:off x="10320670" y="1899684"/>
            <a:ext cx="17720" cy="541314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3" idx="2"/>
            <a:endCxn id="6" idx="0"/>
          </p:cNvCxnSpPr>
          <p:nvPr/>
        </p:nvCxnSpPr>
        <p:spPr>
          <a:xfrm>
            <a:off x="10338390" y="3229933"/>
            <a:ext cx="0" cy="363795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2"/>
            <a:endCxn id="4" idx="0"/>
          </p:cNvCxnSpPr>
          <p:nvPr/>
        </p:nvCxnSpPr>
        <p:spPr>
          <a:xfrm>
            <a:off x="10338390" y="4047383"/>
            <a:ext cx="0" cy="498471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4" idx="1"/>
            <a:endCxn id="7" idx="0"/>
          </p:cNvCxnSpPr>
          <p:nvPr/>
        </p:nvCxnSpPr>
        <p:spPr>
          <a:xfrm rot="10800000">
            <a:off x="6241311" y="541081"/>
            <a:ext cx="3430772" cy="4876643"/>
          </a:xfrm>
          <a:prstGeom prst="bentConnector4">
            <a:avLst>
              <a:gd name="adj1" fmla="val 34659"/>
              <a:gd name="adj2" fmla="val 106723"/>
            </a:avLst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9" idx="1"/>
            <a:endCxn id="13" idx="0"/>
          </p:cNvCxnSpPr>
          <p:nvPr/>
        </p:nvCxnSpPr>
        <p:spPr>
          <a:xfrm rot="10800000">
            <a:off x="2297299" y="656023"/>
            <a:ext cx="2618484" cy="5418854"/>
          </a:xfrm>
          <a:prstGeom prst="bentConnector4">
            <a:avLst>
              <a:gd name="adj1" fmla="val 18048"/>
              <a:gd name="adj2" fmla="val 107620"/>
            </a:avLst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7" idx="2"/>
            <a:endCxn id="11" idx="0"/>
          </p:cNvCxnSpPr>
          <p:nvPr/>
        </p:nvCxnSpPr>
        <p:spPr>
          <a:xfrm>
            <a:off x="6241311" y="994735"/>
            <a:ext cx="4432" cy="36073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1" idx="2"/>
            <a:endCxn id="12" idx="0"/>
          </p:cNvCxnSpPr>
          <p:nvPr/>
        </p:nvCxnSpPr>
        <p:spPr>
          <a:xfrm flipH="1">
            <a:off x="6241310" y="2012618"/>
            <a:ext cx="4433" cy="402314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2" idx="2"/>
            <a:endCxn id="10" idx="0"/>
          </p:cNvCxnSpPr>
          <p:nvPr/>
        </p:nvCxnSpPr>
        <p:spPr>
          <a:xfrm>
            <a:off x="6241310" y="3203867"/>
            <a:ext cx="0" cy="289438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0" idx="2"/>
            <a:endCxn id="8" idx="0"/>
          </p:cNvCxnSpPr>
          <p:nvPr/>
        </p:nvCxnSpPr>
        <p:spPr>
          <a:xfrm flipH="1">
            <a:off x="6241309" y="4541208"/>
            <a:ext cx="1" cy="36741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2"/>
            <a:endCxn id="9" idx="0"/>
          </p:cNvCxnSpPr>
          <p:nvPr/>
        </p:nvCxnSpPr>
        <p:spPr>
          <a:xfrm>
            <a:off x="6241309" y="5300921"/>
            <a:ext cx="0" cy="454978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3" idx="2"/>
            <a:endCxn id="14" idx="0"/>
          </p:cNvCxnSpPr>
          <p:nvPr/>
        </p:nvCxnSpPr>
        <p:spPr>
          <a:xfrm flipH="1">
            <a:off x="2297297" y="1333446"/>
            <a:ext cx="2" cy="440954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14" idx="2"/>
            <a:endCxn id="15" idx="0"/>
          </p:cNvCxnSpPr>
          <p:nvPr/>
        </p:nvCxnSpPr>
        <p:spPr>
          <a:xfrm>
            <a:off x="2297297" y="2412355"/>
            <a:ext cx="1286" cy="39930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15" idx="2"/>
            <a:endCxn id="18" idx="0"/>
          </p:cNvCxnSpPr>
          <p:nvPr/>
        </p:nvCxnSpPr>
        <p:spPr>
          <a:xfrm>
            <a:off x="2054363" y="4091531"/>
            <a:ext cx="0" cy="386577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8" idx="2"/>
            <a:endCxn id="16" idx="0"/>
          </p:cNvCxnSpPr>
          <p:nvPr/>
        </p:nvCxnSpPr>
        <p:spPr>
          <a:xfrm>
            <a:off x="2054363" y="5755273"/>
            <a:ext cx="0" cy="335169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F1BE421-BA77-4D2A-B369-046468F9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502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B3B8-BC90-474C-8DF6-A7B38596A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874" y="44299"/>
            <a:ext cx="11845904" cy="4640643"/>
          </a:xfrm>
        </p:spPr>
        <p:txBody>
          <a:bodyPr>
            <a:normAutofit/>
          </a:bodyPr>
          <a:lstStyle/>
          <a:p>
            <a:pPr rtl="1"/>
            <a:r>
              <a:rPr lang="fa-IR" sz="4800" dirty="0">
                <a:cs typeface="B Titr" panose="00000700000000000000" pitchFamily="2" charset="-78"/>
              </a:rPr>
              <a:t>در بررسی شبکه علیت بیکاری فارغ‌التحصیلان یکی از مهمترین علل فقدان مهارت های لازم در آنان بود.</a:t>
            </a:r>
            <a:br>
              <a:rPr lang="fa-IR" sz="4800" dirty="0">
                <a:cs typeface="B Titr" panose="00000700000000000000" pitchFamily="2" charset="-78"/>
              </a:rPr>
            </a:br>
            <a:r>
              <a:rPr lang="fa-IR" sz="4800" dirty="0">
                <a:cs typeface="B Titr" panose="00000700000000000000" pitchFamily="2" charset="-78"/>
              </a:rPr>
              <a:t>در مثال صفحه بعد این علت را داخل گردونه گذاشته و راه حل ها و ایده های جدید را خلق نمودیم</a:t>
            </a:r>
            <a:br>
              <a:rPr lang="fa-IR" sz="4800" dirty="0">
                <a:cs typeface="B Titr" panose="00000700000000000000" pitchFamily="2" charset="-78"/>
              </a:rPr>
            </a:br>
            <a:r>
              <a:rPr lang="fa-IR" sz="4800" dirty="0">
                <a:cs typeface="B Titr" panose="00000700000000000000" pitchFamily="2" charset="-78"/>
              </a:rPr>
              <a:t> </a:t>
            </a:r>
            <a:endParaRPr lang="en-US" sz="48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B00CFE-1A35-4899-B9A9-B9754BADB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246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68739" y="79512"/>
            <a:ext cx="6816155" cy="6566453"/>
            <a:chOff x="3388242" y="744279"/>
            <a:chExt cx="5316008" cy="5328454"/>
          </a:xfrm>
        </p:grpSpPr>
        <p:sp>
          <p:nvSpPr>
            <p:cNvPr id="2" name="Flowchart: Connector 1"/>
            <p:cNvSpPr/>
            <p:nvPr/>
          </p:nvSpPr>
          <p:spPr>
            <a:xfrm>
              <a:off x="5346797" y="2705917"/>
              <a:ext cx="1395497" cy="1379700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87170" y="3003472"/>
              <a:ext cx="1079748" cy="738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فقدان مهارت های لازم در فارغ‌التحصیلان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388242" y="744279"/>
              <a:ext cx="5316008" cy="5328454"/>
              <a:chOff x="3364434" y="739897"/>
              <a:chExt cx="5339816" cy="5332836"/>
            </a:xfrm>
          </p:grpSpPr>
          <p:sp>
            <p:nvSpPr>
              <p:cNvPr id="5" name="Donut 4"/>
              <p:cNvSpPr/>
              <p:nvPr/>
            </p:nvSpPr>
            <p:spPr>
              <a:xfrm>
                <a:off x="3364434" y="739897"/>
                <a:ext cx="5339816" cy="5332836"/>
              </a:xfrm>
              <a:prstGeom prst="donut">
                <a:avLst>
                  <a:gd name="adj" fmla="val 14785"/>
                </a:avLst>
              </a:prstGeom>
              <a:solidFill>
                <a:srgbClr val="FF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19965769">
                <a:off x="4471378" y="1060739"/>
                <a:ext cx="1428206" cy="6468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اصلاح نظام انگیزشی اساتید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1109530">
                <a:off x="5944436" y="1033000"/>
                <a:ext cx="1814501" cy="64686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طراحی دوره مهارت آموزی در شروع کار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4158107">
                <a:off x="7253994" y="2211776"/>
                <a:ext cx="1691502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گنجاندن مهارت در کوریکولوم آموزشی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7011174">
                <a:off x="7217811" y="3944802"/>
                <a:ext cx="1698230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ایجاد نظام پرداخت مبتنی بر مهارت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 rot="9368948">
                <a:off x="6237310" y="5173749"/>
                <a:ext cx="1356251" cy="5852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ادعام صنعت و دانشگاه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 rot="12614668">
                <a:off x="4527502" y="5070175"/>
                <a:ext cx="1421746" cy="83168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درصدی از تزهای هر استاد بایددر صنعت باشد 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 rot="14741876">
                <a:off x="3084735" y="3838565"/>
                <a:ext cx="1823715" cy="83471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تعریف رشته ها و محتوای آن رابر نیاز صنعت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 rot="17497040">
                <a:off x="3202627" y="2216113"/>
                <a:ext cx="1642513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سهم نمره آزمونهای عملی 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161193" y="1553282"/>
              <a:ext cx="3734382" cy="3719284"/>
              <a:chOff x="4161193" y="1553282"/>
              <a:chExt cx="3734382" cy="3719284"/>
            </a:xfrm>
          </p:grpSpPr>
          <p:sp>
            <p:nvSpPr>
              <p:cNvPr id="4" name="Donut 3"/>
              <p:cNvSpPr/>
              <p:nvPr/>
            </p:nvSpPr>
            <p:spPr>
              <a:xfrm>
                <a:off x="4161193" y="1553282"/>
                <a:ext cx="3734382" cy="3719284"/>
              </a:xfrm>
              <a:prstGeom prst="donut">
                <a:avLst>
                  <a:gd name="adj" fmla="val 31322"/>
                </a:avLst>
              </a:prstGeom>
              <a:solidFill>
                <a:srgbClr val="00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9865760">
                <a:off x="4931730" y="1784331"/>
                <a:ext cx="1183937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اساتید به آموزش مهارت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533101">
                <a:off x="6044638" y="1646806"/>
                <a:ext cx="1106737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فارغ‌التحصیل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4426735">
                <a:off x="6734789" y="2466468"/>
                <a:ext cx="1158295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دانشجویان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7312763">
                <a:off x="6645483" y="3457416"/>
                <a:ext cx="1196266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انگیزه یادگیری مهارت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 rot="9492580">
                <a:off x="5920270" y="4224206"/>
                <a:ext cx="1244799" cy="78483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گذراندن بخشی از تحصیل در صنعت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 rot="12366555">
                <a:off x="5097854" y="4094404"/>
                <a:ext cx="937269" cy="95410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برقراری ارتباط دانشگاهیان با صنعت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 rot="14700396">
                <a:off x="4160624" y="3618862"/>
                <a:ext cx="1210929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سفارشی کردن دوره های آموزشی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 rot="17357032">
                <a:off x="4132745" y="2432992"/>
                <a:ext cx="1136992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دانشجویان به مهارت آموزی</a:t>
                </a:r>
              </a:p>
            </p:txBody>
          </p:sp>
        </p:grpSp>
        <p:cxnSp>
          <p:nvCxnSpPr>
            <p:cNvPr id="7" name="Straight Connector 6"/>
            <p:cNvCxnSpPr>
              <a:stCxn id="2" idx="0"/>
              <a:endCxn id="5" idx="0"/>
            </p:cNvCxnSpPr>
            <p:nvPr/>
          </p:nvCxnSpPr>
          <p:spPr>
            <a:xfrm flipV="1">
              <a:off x="6044546" y="744279"/>
              <a:ext cx="1700" cy="1961638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7"/>
              <a:endCxn id="5" idx="7"/>
            </p:cNvCxnSpPr>
            <p:nvPr/>
          </p:nvCxnSpPr>
          <p:spPr>
            <a:xfrm flipV="1">
              <a:off x="6537928" y="1524613"/>
              <a:ext cx="1387811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" idx="6"/>
              <a:endCxn id="5" idx="6"/>
            </p:cNvCxnSpPr>
            <p:nvPr/>
          </p:nvCxnSpPr>
          <p:spPr>
            <a:xfrm>
              <a:off x="6742294" y="3395767"/>
              <a:ext cx="1961956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5" idx="5"/>
              <a:endCxn id="2" idx="5"/>
            </p:cNvCxnSpPr>
            <p:nvPr/>
          </p:nvCxnSpPr>
          <p:spPr>
            <a:xfrm flipH="1" flipV="1">
              <a:off x="6537928" y="3883565"/>
              <a:ext cx="1387811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4"/>
              <a:endCxn id="2" idx="4"/>
            </p:cNvCxnSpPr>
            <p:nvPr/>
          </p:nvCxnSpPr>
          <p:spPr>
            <a:xfrm flipH="1" flipV="1">
              <a:off x="6044546" y="4085617"/>
              <a:ext cx="1700" cy="198711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5" idx="3"/>
              <a:endCxn id="2" idx="3"/>
            </p:cNvCxnSpPr>
            <p:nvPr/>
          </p:nvCxnSpPr>
          <p:spPr>
            <a:xfrm flipV="1">
              <a:off x="4166753" y="3883565"/>
              <a:ext cx="1384410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" idx="2"/>
              <a:endCxn id="5" idx="2"/>
            </p:cNvCxnSpPr>
            <p:nvPr/>
          </p:nvCxnSpPr>
          <p:spPr>
            <a:xfrm flipH="1">
              <a:off x="3388242" y="3395767"/>
              <a:ext cx="1958555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" idx="1"/>
              <a:endCxn id="5" idx="1"/>
            </p:cNvCxnSpPr>
            <p:nvPr/>
          </p:nvCxnSpPr>
          <p:spPr>
            <a:xfrm flipH="1" flipV="1">
              <a:off x="4166753" y="1524613"/>
              <a:ext cx="1384410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7212524" y="233334"/>
          <a:ext cx="4857802" cy="3337560"/>
        </p:xfrm>
        <a:graphic>
          <a:graphicData uri="http://schemas.openxmlformats.org/drawingml/2006/table">
            <a:tbl>
              <a:tblPr rtl="1" firstRow="1" bandRow="1"/>
              <a:tblGrid>
                <a:gridCol w="501178">
                  <a:extLst>
                    <a:ext uri="{9D8B030D-6E8A-4147-A177-3AD203B41FA5}">
                      <a16:colId xmlns:a16="http://schemas.microsoft.com/office/drawing/2014/main" val="1108816029"/>
                    </a:ext>
                  </a:extLst>
                </a:gridCol>
                <a:gridCol w="4356624">
                  <a:extLst>
                    <a:ext uri="{9D8B030D-6E8A-4147-A177-3AD203B41FA5}">
                      <a16:colId xmlns:a16="http://schemas.microsoft.com/office/drawing/2014/main" val="1954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ایده یا راهکار جدید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(لازم نیست خیلی هم منطقی باشد)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9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طراحی دوره مهارت آموزی در شروع کار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گنجاندن مهارت در کوریکولوم آموزشی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3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ایجاد نظام پرداخت مبتنی بر مهارت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73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ادعام صنعت و دانشگاه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14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درصدی از تزهای هر استاد بایددر صنعت باشد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8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تعریف رشته ها و محتوای آن رابر نیاز صنعت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6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افزایش سهم نمره آزمونهای عملی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اصلاح نظام انگیزشی اساتید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98032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160D3-9CEA-4E57-BDFB-971F2FC9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132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4106" y="76841"/>
            <a:ext cx="6685527" cy="6688950"/>
            <a:chOff x="3388242" y="744279"/>
            <a:chExt cx="5316008" cy="5328454"/>
          </a:xfrm>
        </p:grpSpPr>
        <p:sp>
          <p:nvSpPr>
            <p:cNvPr id="2" name="Flowchart: Connector 1"/>
            <p:cNvSpPr/>
            <p:nvPr/>
          </p:nvSpPr>
          <p:spPr>
            <a:xfrm>
              <a:off x="5346797" y="2705917"/>
              <a:ext cx="1395497" cy="1379700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87170" y="3003472"/>
              <a:ext cx="1079748" cy="738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فقدان مهارت های لازم در فارغ‌التحصیلان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388242" y="744279"/>
              <a:ext cx="5316008" cy="5328454"/>
              <a:chOff x="3364434" y="739897"/>
              <a:chExt cx="5339816" cy="5332836"/>
            </a:xfrm>
          </p:grpSpPr>
          <p:sp>
            <p:nvSpPr>
              <p:cNvPr id="5" name="Donut 4"/>
              <p:cNvSpPr/>
              <p:nvPr/>
            </p:nvSpPr>
            <p:spPr>
              <a:xfrm>
                <a:off x="3364434" y="739897"/>
                <a:ext cx="5339816" cy="5332836"/>
              </a:xfrm>
              <a:prstGeom prst="donut">
                <a:avLst>
                  <a:gd name="adj" fmla="val 14785"/>
                </a:avLst>
              </a:prstGeom>
              <a:solidFill>
                <a:srgbClr val="FF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19965769">
                <a:off x="4471378" y="1060739"/>
                <a:ext cx="1428206" cy="6468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اصلاح نظام انگیزشی اساتید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1109530">
                <a:off x="5944436" y="1033000"/>
                <a:ext cx="1814501" cy="64686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طراحی دوره مهارت آموزی در شروع کار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4158107">
                <a:off x="7253994" y="2211776"/>
                <a:ext cx="1691502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گنجاندن مهارت در کوریکولوم آموزشی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7011174">
                <a:off x="7217811" y="3944802"/>
                <a:ext cx="1698230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ایجاد نظام پرداخت مبتنی بر مهارت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 rot="9368948">
                <a:off x="6237310" y="5173749"/>
                <a:ext cx="1356251" cy="5852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ادعام صنعت و دانشگاه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 rot="12614668">
                <a:off x="4527502" y="5154754"/>
                <a:ext cx="1421746" cy="66252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درصدی از تزهای هر استاد بایددر صنعت باشد 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 rot="14741876">
                <a:off x="3084735" y="3838565"/>
                <a:ext cx="1823715" cy="83471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تعریف رشته ها و محتوای آن رابر نیاز صنعت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 rot="17497040">
                <a:off x="3202627" y="2216113"/>
                <a:ext cx="1642513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سهم نمره آزمونهای عملی 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 rot="2713389">
              <a:off x="4161193" y="1553282"/>
              <a:ext cx="3734382" cy="3719284"/>
              <a:chOff x="4161193" y="1553282"/>
              <a:chExt cx="3734382" cy="3719284"/>
            </a:xfrm>
          </p:grpSpPr>
          <p:sp>
            <p:nvSpPr>
              <p:cNvPr id="4" name="Donut 3"/>
              <p:cNvSpPr/>
              <p:nvPr/>
            </p:nvSpPr>
            <p:spPr>
              <a:xfrm>
                <a:off x="4161193" y="1553282"/>
                <a:ext cx="3734382" cy="3719284"/>
              </a:xfrm>
              <a:prstGeom prst="donut">
                <a:avLst>
                  <a:gd name="adj" fmla="val 31322"/>
                </a:avLst>
              </a:prstGeom>
              <a:solidFill>
                <a:srgbClr val="00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9865760">
                <a:off x="4931730" y="1784331"/>
                <a:ext cx="1183937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اساتید به آموزش مهارت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533101">
                <a:off x="6044638" y="1646806"/>
                <a:ext cx="1106737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فارغ‌التحصیل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4426735">
                <a:off x="6734789" y="2466468"/>
                <a:ext cx="1158295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دانشجویان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7312763">
                <a:off x="6645483" y="3457416"/>
                <a:ext cx="1196266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انگیزه یادگیری مهارت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 rot="9492580">
                <a:off x="5920270" y="4224206"/>
                <a:ext cx="1244799" cy="78483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گذراندن بخشی از تحصیل در صنعت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 rot="12366555">
                <a:off x="5097854" y="4094404"/>
                <a:ext cx="937269" cy="95410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برقراری ارتباط دانشگاهیان با صنعت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 rot="14700396">
                <a:off x="4160624" y="3618862"/>
                <a:ext cx="1210929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سفارشی کردن دوره های آموزشی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 rot="17357032">
                <a:off x="4132745" y="2432992"/>
                <a:ext cx="1136992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دانشجویان به مهارت آموزی</a:t>
                </a:r>
              </a:p>
            </p:txBody>
          </p:sp>
        </p:grpSp>
        <p:cxnSp>
          <p:nvCxnSpPr>
            <p:cNvPr id="7" name="Straight Connector 6"/>
            <p:cNvCxnSpPr>
              <a:stCxn id="2" idx="0"/>
              <a:endCxn id="5" idx="0"/>
            </p:cNvCxnSpPr>
            <p:nvPr/>
          </p:nvCxnSpPr>
          <p:spPr>
            <a:xfrm flipV="1">
              <a:off x="6044546" y="744279"/>
              <a:ext cx="1700" cy="1961638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7"/>
              <a:endCxn id="5" idx="7"/>
            </p:cNvCxnSpPr>
            <p:nvPr/>
          </p:nvCxnSpPr>
          <p:spPr>
            <a:xfrm flipV="1">
              <a:off x="6537928" y="1524613"/>
              <a:ext cx="1387811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" idx="6"/>
              <a:endCxn id="5" idx="6"/>
            </p:cNvCxnSpPr>
            <p:nvPr/>
          </p:nvCxnSpPr>
          <p:spPr>
            <a:xfrm>
              <a:off x="6742294" y="3395767"/>
              <a:ext cx="1961956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5" idx="5"/>
              <a:endCxn id="2" idx="5"/>
            </p:cNvCxnSpPr>
            <p:nvPr/>
          </p:nvCxnSpPr>
          <p:spPr>
            <a:xfrm flipH="1" flipV="1">
              <a:off x="6537928" y="3883565"/>
              <a:ext cx="1387811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4"/>
              <a:endCxn id="2" idx="4"/>
            </p:cNvCxnSpPr>
            <p:nvPr/>
          </p:nvCxnSpPr>
          <p:spPr>
            <a:xfrm flipH="1" flipV="1">
              <a:off x="6044546" y="4085617"/>
              <a:ext cx="1700" cy="198711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5" idx="3"/>
              <a:endCxn id="2" idx="3"/>
            </p:cNvCxnSpPr>
            <p:nvPr/>
          </p:nvCxnSpPr>
          <p:spPr>
            <a:xfrm flipV="1">
              <a:off x="4166753" y="3883565"/>
              <a:ext cx="1384410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" idx="2"/>
              <a:endCxn id="5" idx="2"/>
            </p:cNvCxnSpPr>
            <p:nvPr/>
          </p:nvCxnSpPr>
          <p:spPr>
            <a:xfrm flipH="1">
              <a:off x="3388242" y="3395767"/>
              <a:ext cx="1958555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" idx="1"/>
              <a:endCxn id="5" idx="1"/>
            </p:cNvCxnSpPr>
            <p:nvPr/>
          </p:nvCxnSpPr>
          <p:spPr>
            <a:xfrm flipH="1" flipV="1">
              <a:off x="4166753" y="1524613"/>
              <a:ext cx="1384410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6909863" y="233334"/>
          <a:ext cx="5160463" cy="3708400"/>
        </p:xfrm>
        <a:graphic>
          <a:graphicData uri="http://schemas.openxmlformats.org/drawingml/2006/table">
            <a:tbl>
              <a:tblPr rtl="1" firstRow="1" bandRow="1"/>
              <a:tblGrid>
                <a:gridCol w="468048">
                  <a:extLst>
                    <a:ext uri="{9D8B030D-6E8A-4147-A177-3AD203B41FA5}">
                      <a16:colId xmlns:a16="http://schemas.microsoft.com/office/drawing/2014/main" val="1108816029"/>
                    </a:ext>
                  </a:extLst>
                </a:gridCol>
                <a:gridCol w="4692415">
                  <a:extLst>
                    <a:ext uri="{9D8B030D-6E8A-4147-A177-3AD203B41FA5}">
                      <a16:colId xmlns:a16="http://schemas.microsoft.com/office/drawing/2014/main" val="1954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ایده یا راهکار جدید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(لازم نیست خیلی هم منطقی باشد)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9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ارائه مدرک تحصیلی بعد از فراغت از تحصیل و ارائه مجوز کار بعد از کارآموزی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اجباری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کردن آموزش های مهارتی برای اساتید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2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تعریف دوره های کوتاه مدت کارآموزی و مهارت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آموزی با مشارکت بازکار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4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پرداخت حق‌الزحمه به دانشجولان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که حین مهارت آموزی تولید دارند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76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در اولویت قرار دادن کسانیکه مهارت دارند در استخدام صنعت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18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درصدی از تمره پایان نامه به شرطی داده می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شود که در صنعت اجرا شده باشد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8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50% از اعضای بورد رشته در تصویب کوریکولوم باید از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صنعت باشند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3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باید مهارت های عملی هر رشته تعریف و سهم آن در نمره متناسب با رشته باشد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5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ترفیع و ارتقائ اساتید بستگی به شرط اشتغال مرتبط دانشجویان آنان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34333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DE79EBD-DDA9-4015-AC39-EC82A9E1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4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423" y="233334"/>
            <a:ext cx="6516477" cy="6453216"/>
            <a:chOff x="3388242" y="744279"/>
            <a:chExt cx="5316008" cy="5328454"/>
          </a:xfrm>
        </p:grpSpPr>
        <p:sp>
          <p:nvSpPr>
            <p:cNvPr id="2" name="Flowchart: Connector 1"/>
            <p:cNvSpPr/>
            <p:nvPr/>
          </p:nvSpPr>
          <p:spPr>
            <a:xfrm>
              <a:off x="5346797" y="2705917"/>
              <a:ext cx="1395497" cy="1379700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87170" y="3003472"/>
              <a:ext cx="1079748" cy="7386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فقدان مهارت های لازم در فارغ‌التحصیلان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388242" y="744279"/>
              <a:ext cx="5316008" cy="5328454"/>
              <a:chOff x="3364434" y="739897"/>
              <a:chExt cx="5339816" cy="5332836"/>
            </a:xfrm>
          </p:grpSpPr>
          <p:sp>
            <p:nvSpPr>
              <p:cNvPr id="5" name="Donut 4"/>
              <p:cNvSpPr/>
              <p:nvPr/>
            </p:nvSpPr>
            <p:spPr>
              <a:xfrm>
                <a:off x="3364434" y="739897"/>
                <a:ext cx="5339816" cy="5332836"/>
              </a:xfrm>
              <a:prstGeom prst="donut">
                <a:avLst>
                  <a:gd name="adj" fmla="val 14785"/>
                </a:avLst>
              </a:prstGeom>
              <a:solidFill>
                <a:srgbClr val="FF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19965769">
                <a:off x="4471378" y="1060739"/>
                <a:ext cx="1428206" cy="6468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اصلاح نظام انگیزشی اساتید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1109530">
                <a:off x="5944436" y="1033000"/>
                <a:ext cx="1814501" cy="64686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طراحی دوره مهارت آموزی در شروع کار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4158107">
                <a:off x="7253994" y="2211776"/>
                <a:ext cx="1691502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گنجاندن مهارت در کوریکولوم آموزشی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7011174">
                <a:off x="7217811" y="3944802"/>
                <a:ext cx="1698230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ایجاد نظام پرداخت مبتنی بر مهارت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 rot="9368948">
                <a:off x="6237310" y="5173749"/>
                <a:ext cx="1356251" cy="5852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ادعام صنعت و دانشگاه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 rot="12614668">
                <a:off x="4527502" y="5070175"/>
                <a:ext cx="1421746" cy="83168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درصدی از تزهای هر استاد بایددر صنعت باشد 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 rot="14741876">
                <a:off x="3084735" y="3838565"/>
                <a:ext cx="1823715" cy="83471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تعریف رشته ها و محتوای آن رابر نیاز صنعت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 rot="17497040">
                <a:off x="3202627" y="2216113"/>
                <a:ext cx="1642513" cy="6492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سهم نمره آزمونهای عملی 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 rot="5400000">
              <a:off x="4161193" y="1553282"/>
              <a:ext cx="3734382" cy="3719284"/>
              <a:chOff x="4161193" y="1553282"/>
              <a:chExt cx="3734382" cy="3719284"/>
            </a:xfrm>
          </p:grpSpPr>
          <p:sp>
            <p:nvSpPr>
              <p:cNvPr id="4" name="Donut 3"/>
              <p:cNvSpPr/>
              <p:nvPr/>
            </p:nvSpPr>
            <p:spPr>
              <a:xfrm>
                <a:off x="4161193" y="1553282"/>
                <a:ext cx="3734382" cy="3719284"/>
              </a:xfrm>
              <a:prstGeom prst="donut">
                <a:avLst>
                  <a:gd name="adj" fmla="val 31322"/>
                </a:avLst>
              </a:prstGeom>
              <a:solidFill>
                <a:srgbClr val="00FF00"/>
              </a:solidFill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9865760">
                <a:off x="4931730" y="1784331"/>
                <a:ext cx="1183937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اساتید به آموزش مهارت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533101">
                <a:off x="6044638" y="1646806"/>
                <a:ext cx="1106737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فارغ‌التحصیل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4426735">
                <a:off x="6734789" y="2466468"/>
                <a:ext cx="1158295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آموزش مهارت به دانشجویان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7312763">
                <a:off x="6645483" y="3457416"/>
                <a:ext cx="1196266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انگیزه یادگیری مهارت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 rot="9492580">
                <a:off x="5920270" y="4224206"/>
                <a:ext cx="1244799" cy="78483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گذراندن بخشی از تحصیل در صنعت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 rot="12366555">
                <a:off x="5097854" y="4094404"/>
                <a:ext cx="937269" cy="95410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برقراری ارتباط دانشگاهیان با صنعت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 rot="14700396">
                <a:off x="4160624" y="3618862"/>
                <a:ext cx="1210929" cy="73866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سفارشی کردن دوره های آموزشی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 rot="17357032">
                <a:off x="4132745" y="2432992"/>
                <a:ext cx="1136992" cy="83099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B Mitra" panose="00000400000000000000" pitchFamily="2" charset="-78"/>
                  </a:rPr>
                  <a:t>افزایش توجه دانشجویان به مهارت آموزی</a:t>
                </a:r>
              </a:p>
            </p:txBody>
          </p:sp>
        </p:grpSp>
        <p:cxnSp>
          <p:nvCxnSpPr>
            <p:cNvPr id="7" name="Straight Connector 6"/>
            <p:cNvCxnSpPr>
              <a:stCxn id="2" idx="0"/>
              <a:endCxn id="5" idx="0"/>
            </p:cNvCxnSpPr>
            <p:nvPr/>
          </p:nvCxnSpPr>
          <p:spPr>
            <a:xfrm flipV="1">
              <a:off x="6044546" y="744279"/>
              <a:ext cx="1700" cy="1961638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7"/>
              <a:endCxn id="5" idx="7"/>
            </p:cNvCxnSpPr>
            <p:nvPr/>
          </p:nvCxnSpPr>
          <p:spPr>
            <a:xfrm flipV="1">
              <a:off x="6537928" y="1524613"/>
              <a:ext cx="1387811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" idx="6"/>
              <a:endCxn id="5" idx="6"/>
            </p:cNvCxnSpPr>
            <p:nvPr/>
          </p:nvCxnSpPr>
          <p:spPr>
            <a:xfrm>
              <a:off x="6742294" y="3395767"/>
              <a:ext cx="1961956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5" idx="5"/>
              <a:endCxn id="2" idx="5"/>
            </p:cNvCxnSpPr>
            <p:nvPr/>
          </p:nvCxnSpPr>
          <p:spPr>
            <a:xfrm flipH="1" flipV="1">
              <a:off x="6537928" y="3883565"/>
              <a:ext cx="1387811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5" idx="4"/>
              <a:endCxn id="2" idx="4"/>
            </p:cNvCxnSpPr>
            <p:nvPr/>
          </p:nvCxnSpPr>
          <p:spPr>
            <a:xfrm flipH="1" flipV="1">
              <a:off x="6044546" y="4085617"/>
              <a:ext cx="1700" cy="198711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5" idx="3"/>
              <a:endCxn id="2" idx="3"/>
            </p:cNvCxnSpPr>
            <p:nvPr/>
          </p:nvCxnSpPr>
          <p:spPr>
            <a:xfrm flipV="1">
              <a:off x="4166753" y="3883565"/>
              <a:ext cx="1384410" cy="1408834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" idx="2"/>
              <a:endCxn id="5" idx="2"/>
            </p:cNvCxnSpPr>
            <p:nvPr/>
          </p:nvCxnSpPr>
          <p:spPr>
            <a:xfrm flipH="1">
              <a:off x="3388242" y="3395767"/>
              <a:ext cx="1958555" cy="12739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" idx="1"/>
              <a:endCxn id="5" idx="1"/>
            </p:cNvCxnSpPr>
            <p:nvPr/>
          </p:nvCxnSpPr>
          <p:spPr>
            <a:xfrm flipH="1" flipV="1">
              <a:off x="4166753" y="1524613"/>
              <a:ext cx="1384410" cy="1383356"/>
            </a:xfrm>
            <a:prstGeom prst="line">
              <a:avLst/>
            </a:prstGeom>
            <a:ln w="57150">
              <a:headEnd type="arrow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909863" y="233334"/>
          <a:ext cx="5160463" cy="3916680"/>
        </p:xfrm>
        <a:graphic>
          <a:graphicData uri="http://schemas.openxmlformats.org/drawingml/2006/table">
            <a:tbl>
              <a:tblPr rtl="1" firstRow="1" bandRow="1"/>
              <a:tblGrid>
                <a:gridCol w="468048">
                  <a:extLst>
                    <a:ext uri="{9D8B030D-6E8A-4147-A177-3AD203B41FA5}">
                      <a16:colId xmlns:a16="http://schemas.microsoft.com/office/drawing/2014/main" val="1108816029"/>
                    </a:ext>
                  </a:extLst>
                </a:gridCol>
                <a:gridCol w="4692415">
                  <a:extLst>
                    <a:ext uri="{9D8B030D-6E8A-4147-A177-3AD203B41FA5}">
                      <a16:colId xmlns:a16="http://schemas.microsoft.com/office/drawing/2014/main" val="1954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ایده یا راهکار جدید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(لازم نیست خیلی هم منطقی باشد)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9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تعریف مهارتهای پایه که باید برای فراغت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از تحصیل داشته باشند و طی تحصیل یا آموخته باشد 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استفاده از منتور و مربی در آموزش مهارت ها به دانشجو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2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تغییر نظام پرداخت از وقت مزدی به پرداخت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مبتنی بر نتیجه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4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بخشی از دوره تحصیل باید با تعیین اهداف قابل سنجش در صنعت طی شود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76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صنعت از تزهایی که مشکل او را حل کند حمایت مالی کرده و سفارش دهد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18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آزمون عملی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استاندارد بر اساس خود اظهاری دانشجو و مربی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8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dirty="0">
                          <a:cs typeface="B Mitra" panose="00000400000000000000" pitchFamily="2" charset="-78"/>
                        </a:rPr>
                        <a:t>مشارکت اساتید در منافع ناشی از</a:t>
                      </a:r>
                      <a:r>
                        <a:rPr lang="fa-IR" sz="1600" baseline="0" dirty="0">
                          <a:cs typeface="B Mitra" panose="00000400000000000000" pitchFamily="2" charset="-78"/>
                        </a:rPr>
                        <a:t> ارتباط با صنعت</a:t>
                      </a: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3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5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sz="1200" dirty="0">
                          <a:cs typeface="B Mitra" panose="00000400000000000000" pitchFamily="2" charset="-78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600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34333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28DB894-7A80-4023-ADB2-CE74C8EE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92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1405720" y="-70366"/>
            <a:ext cx="9623862" cy="6928366"/>
            <a:chOff x="1228299" y="-184666"/>
            <a:chExt cx="9623862" cy="6928366"/>
          </a:xfrm>
        </p:grpSpPr>
        <p:sp>
          <p:nvSpPr>
            <p:cNvPr id="58370" name="Rectangle 43"/>
            <p:cNvSpPr>
              <a:spLocks noChangeArrowheads="1"/>
            </p:cNvSpPr>
            <p:nvPr/>
          </p:nvSpPr>
          <p:spPr bwMode="auto">
            <a:xfrm>
              <a:off x="1524001" y="-184666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altLang="fa-I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8371" name="Group 1"/>
            <p:cNvGrpSpPr>
              <a:grpSpLocks noChangeAspect="1"/>
            </p:cNvGrpSpPr>
            <p:nvPr/>
          </p:nvGrpSpPr>
          <p:grpSpPr bwMode="auto">
            <a:xfrm>
              <a:off x="1666875" y="285750"/>
              <a:ext cx="8858250" cy="6457950"/>
              <a:chOff x="4328" y="1296"/>
              <a:chExt cx="8000" cy="5928"/>
            </a:xfrm>
          </p:grpSpPr>
          <p:sp>
            <p:nvSpPr>
              <p:cNvPr id="58372" name="AutoShape 42"/>
              <p:cNvSpPr>
                <a:spLocks noChangeAspect="1" noChangeArrowheads="1" noTextEdit="1"/>
              </p:cNvSpPr>
              <p:nvPr/>
            </p:nvSpPr>
            <p:spPr bwMode="auto">
              <a:xfrm>
                <a:off x="4328" y="1296"/>
                <a:ext cx="8000" cy="5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373" name="Text Box 41"/>
              <p:cNvSpPr txBox="1">
                <a:spLocks noChangeArrowheads="1"/>
              </p:cNvSpPr>
              <p:nvPr/>
            </p:nvSpPr>
            <p:spPr bwMode="auto">
              <a:xfrm>
                <a:off x="7128" y="4009"/>
                <a:ext cx="1800" cy="40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altLang="fa-I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B Mitra" panose="00000400000000000000" pitchFamily="2" charset="-78"/>
                  </a:rPr>
                  <a:t>مسئله اصلی</a:t>
                </a:r>
              </a:p>
            </p:txBody>
          </p:sp>
          <p:sp>
            <p:nvSpPr>
              <p:cNvPr id="58374" name="Text Box 40"/>
              <p:cNvSpPr txBox="1">
                <a:spLocks noChangeArrowheads="1"/>
              </p:cNvSpPr>
              <p:nvPr/>
            </p:nvSpPr>
            <p:spPr bwMode="auto">
              <a:xfrm>
                <a:off x="4563" y="5695"/>
                <a:ext cx="352" cy="31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75" name="Text Box 39"/>
              <p:cNvSpPr txBox="1">
                <a:spLocks noChangeArrowheads="1"/>
              </p:cNvSpPr>
              <p:nvPr/>
            </p:nvSpPr>
            <p:spPr bwMode="auto">
              <a:xfrm>
                <a:off x="5078" y="3908"/>
                <a:ext cx="347" cy="301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76" name="Text Box 38"/>
              <p:cNvSpPr txBox="1">
                <a:spLocks noChangeArrowheads="1"/>
              </p:cNvSpPr>
              <p:nvPr/>
            </p:nvSpPr>
            <p:spPr bwMode="auto">
              <a:xfrm>
                <a:off x="4577" y="3004"/>
                <a:ext cx="450" cy="46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77" name="Text Box 37"/>
              <p:cNvSpPr txBox="1">
                <a:spLocks noChangeArrowheads="1"/>
              </p:cNvSpPr>
              <p:nvPr/>
            </p:nvSpPr>
            <p:spPr bwMode="auto">
              <a:xfrm>
                <a:off x="7863" y="3105"/>
                <a:ext cx="552" cy="439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alt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B Mitra" panose="00000400000000000000" pitchFamily="2" charset="-78"/>
                  </a:rPr>
                  <a:t>علت</a:t>
                </a:r>
              </a:p>
            </p:txBody>
          </p:sp>
          <p:sp>
            <p:nvSpPr>
              <p:cNvPr id="58378" name="Text Box 36"/>
              <p:cNvSpPr txBox="1">
                <a:spLocks noChangeArrowheads="1"/>
              </p:cNvSpPr>
              <p:nvPr/>
            </p:nvSpPr>
            <p:spPr bwMode="auto">
              <a:xfrm>
                <a:off x="10128" y="2484"/>
                <a:ext cx="481" cy="421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alt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B Mitra" panose="00000400000000000000" pitchFamily="2" charset="-78"/>
                  </a:rPr>
                  <a:t>علت</a:t>
                </a:r>
              </a:p>
            </p:txBody>
          </p:sp>
          <p:sp>
            <p:nvSpPr>
              <p:cNvPr id="58379" name="Text Box 35"/>
              <p:cNvSpPr txBox="1">
                <a:spLocks noChangeArrowheads="1"/>
              </p:cNvSpPr>
              <p:nvPr/>
            </p:nvSpPr>
            <p:spPr bwMode="auto">
              <a:xfrm>
                <a:off x="9678" y="5013"/>
                <a:ext cx="673" cy="273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80" name="Text Box 34"/>
              <p:cNvSpPr txBox="1">
                <a:spLocks noChangeArrowheads="1"/>
              </p:cNvSpPr>
              <p:nvPr/>
            </p:nvSpPr>
            <p:spPr bwMode="auto">
              <a:xfrm>
                <a:off x="7701" y="5013"/>
                <a:ext cx="627" cy="35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81" name="Text Box 33"/>
              <p:cNvSpPr txBox="1">
                <a:spLocks noChangeArrowheads="1"/>
              </p:cNvSpPr>
              <p:nvPr/>
            </p:nvSpPr>
            <p:spPr bwMode="auto">
              <a:xfrm>
                <a:off x="10278" y="4009"/>
                <a:ext cx="650" cy="302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altLang="fa-I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B Mitra" panose="00000400000000000000" pitchFamily="2" charset="-78"/>
                  </a:rPr>
                  <a:t>علت</a:t>
                </a:r>
              </a:p>
            </p:txBody>
          </p:sp>
          <p:cxnSp>
            <p:nvCxnSpPr>
              <p:cNvPr id="58382" name="AutoShape 32"/>
              <p:cNvCxnSpPr>
                <a:cxnSpLocks noChangeShapeType="1"/>
              </p:cNvCxnSpPr>
              <p:nvPr/>
            </p:nvCxnSpPr>
            <p:spPr bwMode="auto">
              <a:xfrm flipH="1">
                <a:off x="8028" y="3508"/>
                <a:ext cx="50" cy="50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3" name="AutoShape 31"/>
              <p:cNvCxnSpPr>
                <a:cxnSpLocks noChangeShapeType="1"/>
                <a:stCxn id="58376" idx="3"/>
              </p:cNvCxnSpPr>
              <p:nvPr/>
            </p:nvCxnSpPr>
            <p:spPr bwMode="auto">
              <a:xfrm>
                <a:off x="5027" y="3234"/>
                <a:ext cx="3001" cy="77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4" name="AutoShape 30"/>
              <p:cNvCxnSpPr>
                <a:cxnSpLocks noChangeShapeType="1"/>
                <a:stCxn id="58375" idx="3"/>
              </p:cNvCxnSpPr>
              <p:nvPr/>
            </p:nvCxnSpPr>
            <p:spPr bwMode="auto">
              <a:xfrm>
                <a:off x="5425" y="4059"/>
                <a:ext cx="1703" cy="15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5" name="AutoShape 29"/>
              <p:cNvCxnSpPr>
                <a:cxnSpLocks noChangeShapeType="1"/>
                <a:stCxn id="58374" idx="3"/>
              </p:cNvCxnSpPr>
              <p:nvPr/>
            </p:nvCxnSpPr>
            <p:spPr bwMode="auto">
              <a:xfrm flipV="1">
                <a:off x="4915" y="4411"/>
                <a:ext cx="3113" cy="143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6" name="AutoShape 28"/>
              <p:cNvCxnSpPr>
                <a:cxnSpLocks noChangeShapeType="1"/>
              </p:cNvCxnSpPr>
              <p:nvPr/>
            </p:nvCxnSpPr>
            <p:spPr bwMode="auto">
              <a:xfrm flipH="1" flipV="1">
                <a:off x="8028" y="4411"/>
                <a:ext cx="50" cy="6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7" name="AutoShape 27"/>
              <p:cNvCxnSpPr>
                <a:cxnSpLocks noChangeShapeType="1"/>
              </p:cNvCxnSpPr>
              <p:nvPr/>
            </p:nvCxnSpPr>
            <p:spPr bwMode="auto">
              <a:xfrm flipH="1" flipV="1">
                <a:off x="8028" y="4411"/>
                <a:ext cx="2150" cy="6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8" name="AutoShape 26"/>
              <p:cNvCxnSpPr>
                <a:cxnSpLocks noChangeShapeType="1"/>
                <a:stCxn id="58381" idx="1"/>
              </p:cNvCxnSpPr>
              <p:nvPr/>
            </p:nvCxnSpPr>
            <p:spPr bwMode="auto">
              <a:xfrm flipH="1">
                <a:off x="8928" y="4160"/>
                <a:ext cx="1350" cy="5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89" name="AutoShape 25"/>
              <p:cNvCxnSpPr>
                <a:cxnSpLocks noChangeShapeType="1"/>
              </p:cNvCxnSpPr>
              <p:nvPr/>
            </p:nvCxnSpPr>
            <p:spPr bwMode="auto">
              <a:xfrm flipH="1">
                <a:off x="8028" y="2905"/>
                <a:ext cx="2850" cy="11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390" name="Text Box 24"/>
              <p:cNvSpPr txBox="1">
                <a:spLocks noChangeArrowheads="1"/>
              </p:cNvSpPr>
              <p:nvPr/>
            </p:nvSpPr>
            <p:spPr bwMode="auto">
              <a:xfrm>
                <a:off x="10128" y="1778"/>
                <a:ext cx="557" cy="423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91" name="Text Box 23"/>
              <p:cNvSpPr txBox="1">
                <a:spLocks noChangeArrowheads="1"/>
              </p:cNvSpPr>
              <p:nvPr/>
            </p:nvSpPr>
            <p:spPr bwMode="auto">
              <a:xfrm>
                <a:off x="7724" y="5817"/>
                <a:ext cx="554" cy="402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sp>
            <p:nvSpPr>
              <p:cNvPr id="58392" name="Text Box 22"/>
              <p:cNvSpPr txBox="1">
                <a:spLocks noChangeArrowheads="1"/>
              </p:cNvSpPr>
              <p:nvPr/>
            </p:nvSpPr>
            <p:spPr bwMode="auto">
              <a:xfrm>
                <a:off x="5828" y="1899"/>
                <a:ext cx="400" cy="401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cxnSp>
            <p:nvCxnSpPr>
              <p:cNvPr id="58393" name="AutoShape 21"/>
              <p:cNvCxnSpPr>
                <a:cxnSpLocks noChangeShapeType="1"/>
                <a:stCxn id="58392" idx="2"/>
                <a:endCxn id="58376" idx="0"/>
              </p:cNvCxnSpPr>
              <p:nvPr/>
            </p:nvCxnSpPr>
            <p:spPr bwMode="auto">
              <a:xfrm flipH="1">
                <a:off x="4802" y="2300"/>
                <a:ext cx="1226" cy="70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4" name="AutoShape 20"/>
              <p:cNvCxnSpPr>
                <a:cxnSpLocks noChangeShapeType="1"/>
                <a:stCxn id="58374" idx="0"/>
                <a:endCxn id="58377" idx="1"/>
              </p:cNvCxnSpPr>
              <p:nvPr/>
            </p:nvCxnSpPr>
            <p:spPr bwMode="auto">
              <a:xfrm flipV="1">
                <a:off x="4739" y="3325"/>
                <a:ext cx="3124" cy="237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5" name="AutoShape 19"/>
              <p:cNvCxnSpPr>
                <a:cxnSpLocks noChangeShapeType="1"/>
              </p:cNvCxnSpPr>
              <p:nvPr/>
            </p:nvCxnSpPr>
            <p:spPr bwMode="auto">
              <a:xfrm>
                <a:off x="6228" y="2100"/>
                <a:ext cx="1850" cy="100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6" name="AutoShape 18"/>
              <p:cNvCxnSpPr>
                <a:cxnSpLocks noChangeShapeType="1"/>
                <a:stCxn id="58374" idx="0"/>
                <a:endCxn id="58375" idx="2"/>
              </p:cNvCxnSpPr>
              <p:nvPr/>
            </p:nvCxnSpPr>
            <p:spPr bwMode="auto">
              <a:xfrm flipV="1">
                <a:off x="4739" y="4209"/>
                <a:ext cx="513" cy="148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7" name="AutoShape 17"/>
              <p:cNvCxnSpPr>
                <a:cxnSpLocks noChangeShapeType="1"/>
                <a:endCxn id="58380" idx="2"/>
              </p:cNvCxnSpPr>
              <p:nvPr/>
            </p:nvCxnSpPr>
            <p:spPr bwMode="auto">
              <a:xfrm flipH="1" flipV="1">
                <a:off x="8015" y="5363"/>
                <a:ext cx="13" cy="45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8" name="AutoShape 16"/>
              <p:cNvCxnSpPr>
                <a:cxnSpLocks noChangeShapeType="1"/>
                <a:stCxn id="58379" idx="1"/>
                <a:endCxn id="58375" idx="2"/>
              </p:cNvCxnSpPr>
              <p:nvPr/>
            </p:nvCxnSpPr>
            <p:spPr bwMode="auto">
              <a:xfrm flipH="1" flipV="1">
                <a:off x="5252" y="4209"/>
                <a:ext cx="4426" cy="94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399" name="AutoShape 15"/>
              <p:cNvCxnSpPr>
                <a:cxnSpLocks noChangeShapeType="1"/>
                <a:stCxn id="58374" idx="3"/>
              </p:cNvCxnSpPr>
              <p:nvPr/>
            </p:nvCxnSpPr>
            <p:spPr bwMode="auto">
              <a:xfrm flipV="1">
                <a:off x="4915" y="1974"/>
                <a:ext cx="2963" cy="38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00" name="Text Box 14"/>
              <p:cNvSpPr txBox="1">
                <a:spLocks noChangeArrowheads="1"/>
              </p:cNvSpPr>
              <p:nvPr/>
            </p:nvSpPr>
            <p:spPr bwMode="auto">
              <a:xfrm>
                <a:off x="7139" y="1849"/>
                <a:ext cx="688" cy="451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cxnSp>
            <p:nvCxnSpPr>
              <p:cNvPr id="58402" name="AutoShape 12"/>
              <p:cNvCxnSpPr>
                <a:cxnSpLocks noChangeShapeType="1"/>
                <a:stCxn id="58400" idx="2"/>
                <a:endCxn id="58377" idx="0"/>
              </p:cNvCxnSpPr>
              <p:nvPr/>
            </p:nvCxnSpPr>
            <p:spPr bwMode="auto">
              <a:xfrm>
                <a:off x="7483" y="2300"/>
                <a:ext cx="656" cy="80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3" name="AutoShape 11"/>
              <p:cNvCxnSpPr>
                <a:cxnSpLocks noChangeShapeType="1"/>
                <a:stCxn id="58379" idx="0"/>
                <a:endCxn id="58377" idx="3"/>
              </p:cNvCxnSpPr>
              <p:nvPr/>
            </p:nvCxnSpPr>
            <p:spPr bwMode="auto">
              <a:xfrm rot="16200000" flipV="1">
                <a:off x="8371" y="3369"/>
                <a:ext cx="1688" cy="1600"/>
              </a:xfrm>
              <a:prstGeom prst="bentConnector2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4" name="AutoShape 10"/>
              <p:cNvCxnSpPr>
                <a:cxnSpLocks noChangeShapeType="1"/>
                <a:stCxn id="58390" idx="1"/>
                <a:endCxn id="58380" idx="2"/>
              </p:cNvCxnSpPr>
              <p:nvPr/>
            </p:nvCxnSpPr>
            <p:spPr bwMode="auto">
              <a:xfrm rot="10800000" flipV="1">
                <a:off x="8015" y="1989"/>
                <a:ext cx="2113" cy="3373"/>
              </a:xfrm>
              <a:prstGeom prst="bentConnector4">
                <a:avLst>
                  <a:gd name="adj1" fmla="val 42583"/>
                  <a:gd name="adj2" fmla="val 106220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5" name="AutoShape 9"/>
              <p:cNvCxnSpPr>
                <a:cxnSpLocks noChangeShapeType="1"/>
                <a:endCxn id="58400" idx="3"/>
              </p:cNvCxnSpPr>
              <p:nvPr/>
            </p:nvCxnSpPr>
            <p:spPr bwMode="auto">
              <a:xfrm flipH="1">
                <a:off x="7827" y="2050"/>
                <a:ext cx="1525" cy="2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6" name="AutoShape 8"/>
              <p:cNvCxnSpPr>
                <a:cxnSpLocks noChangeShapeType="1"/>
                <a:endCxn id="58381" idx="2"/>
              </p:cNvCxnSpPr>
              <p:nvPr/>
            </p:nvCxnSpPr>
            <p:spPr bwMode="auto">
              <a:xfrm flipV="1">
                <a:off x="10178" y="4311"/>
                <a:ext cx="425" cy="7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7" name="AutoShape 7"/>
              <p:cNvCxnSpPr>
                <a:cxnSpLocks noChangeShapeType="1"/>
                <a:stCxn id="58381" idx="0"/>
                <a:endCxn id="58400" idx="2"/>
              </p:cNvCxnSpPr>
              <p:nvPr/>
            </p:nvCxnSpPr>
            <p:spPr bwMode="auto">
              <a:xfrm flipH="1" flipV="1">
                <a:off x="7483" y="2300"/>
                <a:ext cx="3120" cy="170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8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78" y="2704"/>
                <a:ext cx="2050" cy="40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09" name="AutoShape 5"/>
              <p:cNvCxnSpPr>
                <a:cxnSpLocks noChangeShapeType="1"/>
              </p:cNvCxnSpPr>
              <p:nvPr/>
            </p:nvCxnSpPr>
            <p:spPr bwMode="auto">
              <a:xfrm rot="10800000" flipV="1">
                <a:off x="5327" y="2754"/>
                <a:ext cx="4900" cy="1204"/>
              </a:xfrm>
              <a:prstGeom prst="curvedConnector2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410" name="Text Box 4"/>
              <p:cNvSpPr txBox="1">
                <a:spLocks noChangeArrowheads="1"/>
              </p:cNvSpPr>
              <p:nvPr/>
            </p:nvSpPr>
            <p:spPr bwMode="auto">
              <a:xfrm>
                <a:off x="11628" y="3406"/>
                <a:ext cx="600" cy="383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endParaRPr>
              </a:p>
            </p:txBody>
          </p:sp>
          <p:cxnSp>
            <p:nvCxnSpPr>
              <p:cNvPr id="58411" name="AutoShape 3"/>
              <p:cNvCxnSpPr>
                <a:cxnSpLocks noChangeShapeType="1"/>
                <a:stCxn id="58410" idx="1"/>
                <a:endCxn id="58374" idx="3"/>
              </p:cNvCxnSpPr>
              <p:nvPr/>
            </p:nvCxnSpPr>
            <p:spPr bwMode="auto">
              <a:xfrm rot="10800000" flipV="1">
                <a:off x="4915" y="3597"/>
                <a:ext cx="6713" cy="2253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412" name="AutoShape 2"/>
              <p:cNvCxnSpPr>
                <a:cxnSpLocks noChangeShapeType="1"/>
                <a:endCxn id="58400" idx="0"/>
              </p:cNvCxnSpPr>
              <p:nvPr/>
            </p:nvCxnSpPr>
            <p:spPr bwMode="auto">
              <a:xfrm rot="10800000">
                <a:off x="7483" y="1849"/>
                <a:ext cx="4745" cy="1758"/>
              </a:xfrm>
              <a:prstGeom prst="bentConnector4">
                <a:avLst>
                  <a:gd name="adj1" fmla="val 46375"/>
                  <a:gd name="adj2" fmla="val 111936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1" name="Text Box 39"/>
            <p:cNvSpPr txBox="1">
              <a:spLocks noChangeArrowheads="1"/>
            </p:cNvSpPr>
            <p:nvPr/>
          </p:nvSpPr>
          <p:spPr bwMode="auto">
            <a:xfrm>
              <a:off x="1611512" y="3960896"/>
              <a:ext cx="386992" cy="374146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alt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B Mitra" panose="00000400000000000000" pitchFamily="2" charset="-78"/>
              </a:endParaRPr>
            </a:p>
          </p:txBody>
        </p:sp>
        <p:cxnSp>
          <p:nvCxnSpPr>
            <p:cNvPr id="29" name="Straight Arrow Connector 28"/>
            <p:cNvCxnSpPr>
              <a:stCxn id="71" idx="0"/>
              <a:endCxn id="58375" idx="1"/>
            </p:cNvCxnSpPr>
            <p:nvPr/>
          </p:nvCxnSpPr>
          <p:spPr>
            <a:xfrm flipV="1">
              <a:off x="1805008" y="3295212"/>
              <a:ext cx="692328" cy="6656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71" idx="2"/>
              <a:endCxn id="58374" idx="1"/>
            </p:cNvCxnSpPr>
            <p:nvPr/>
          </p:nvCxnSpPr>
          <p:spPr>
            <a:xfrm>
              <a:off x="1805008" y="4335042"/>
              <a:ext cx="122078" cy="9118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9"/>
            <p:cNvSpPr txBox="1">
              <a:spLocks noChangeArrowheads="1"/>
            </p:cNvSpPr>
            <p:nvPr/>
          </p:nvSpPr>
          <p:spPr bwMode="auto">
            <a:xfrm>
              <a:off x="1228299" y="382695"/>
              <a:ext cx="510550" cy="41155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alt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B Mitra" panose="00000400000000000000" pitchFamily="2" charset="-78"/>
              </a:endParaRPr>
            </a:p>
          </p:txBody>
        </p:sp>
        <p:cxnSp>
          <p:nvCxnSpPr>
            <p:cNvPr id="34" name="Straight Arrow Connector 33"/>
            <p:cNvCxnSpPr>
              <a:stCxn id="77" idx="2"/>
              <a:endCxn id="58392" idx="1"/>
            </p:cNvCxnSpPr>
            <p:nvPr/>
          </p:nvCxnSpPr>
          <p:spPr>
            <a:xfrm>
              <a:off x="1483574" y="794245"/>
              <a:ext cx="1844223" cy="3668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77" idx="3"/>
              <a:endCxn id="58400" idx="0"/>
            </p:cNvCxnSpPr>
            <p:nvPr/>
          </p:nvCxnSpPr>
          <p:spPr>
            <a:xfrm>
              <a:off x="1738849" y="588470"/>
              <a:ext cx="3421499" cy="29971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 Box 39"/>
            <p:cNvSpPr txBox="1">
              <a:spLocks noChangeArrowheads="1"/>
            </p:cNvSpPr>
            <p:nvPr/>
          </p:nvSpPr>
          <p:spPr bwMode="auto">
            <a:xfrm>
              <a:off x="9859648" y="5356897"/>
              <a:ext cx="458059" cy="513105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alt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B Mitra" panose="00000400000000000000" pitchFamily="2" charset="-78"/>
              </a:endParaRPr>
            </a:p>
          </p:txBody>
        </p:sp>
        <p:cxnSp>
          <p:nvCxnSpPr>
            <p:cNvPr id="40" name="Straight Arrow Connector 39"/>
            <p:cNvCxnSpPr>
              <a:stCxn id="84" idx="0"/>
              <a:endCxn id="58379" idx="2"/>
            </p:cNvCxnSpPr>
            <p:nvPr/>
          </p:nvCxnSpPr>
          <p:spPr>
            <a:xfrm flipH="1" flipV="1">
              <a:off x="7963430" y="4632446"/>
              <a:ext cx="2125248" cy="7244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84" idx="0"/>
              <a:endCxn id="58410" idx="2"/>
            </p:cNvCxnSpPr>
            <p:nvPr/>
          </p:nvCxnSpPr>
          <p:spPr>
            <a:xfrm flipH="1" flipV="1">
              <a:off x="10082213" y="3001378"/>
              <a:ext cx="6465" cy="23555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 Box 39"/>
            <p:cNvSpPr txBox="1">
              <a:spLocks noChangeArrowheads="1"/>
            </p:cNvSpPr>
            <p:nvPr/>
          </p:nvSpPr>
          <p:spPr bwMode="auto">
            <a:xfrm>
              <a:off x="5486400" y="6145336"/>
              <a:ext cx="504967" cy="432885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alt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B Mitra" panose="00000400000000000000" pitchFamily="2" charset="-78"/>
              </a:endParaRPr>
            </a:p>
          </p:txBody>
        </p:sp>
        <p:cxnSp>
          <p:nvCxnSpPr>
            <p:cNvPr id="46" name="Straight Arrow Connector 45"/>
            <p:cNvCxnSpPr>
              <a:stCxn id="91" idx="0"/>
              <a:endCxn id="58391" idx="2"/>
            </p:cNvCxnSpPr>
            <p:nvPr/>
          </p:nvCxnSpPr>
          <p:spPr>
            <a:xfrm flipH="1" flipV="1">
              <a:off x="5733966" y="5648855"/>
              <a:ext cx="4918" cy="4964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91" idx="0"/>
              <a:endCxn id="58379" idx="2"/>
            </p:cNvCxnSpPr>
            <p:nvPr/>
          </p:nvCxnSpPr>
          <p:spPr>
            <a:xfrm flipV="1">
              <a:off x="5738884" y="4632446"/>
              <a:ext cx="2224546" cy="15128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9"/>
            <p:cNvSpPr txBox="1">
              <a:spLocks noChangeArrowheads="1"/>
            </p:cNvSpPr>
            <p:nvPr/>
          </p:nvSpPr>
          <p:spPr bwMode="auto">
            <a:xfrm>
              <a:off x="6151363" y="3970"/>
              <a:ext cx="563709" cy="500749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rPr>
                <a:t>علت</a:t>
              </a:r>
            </a:p>
          </p:txBody>
        </p:sp>
        <p:cxnSp>
          <p:nvCxnSpPr>
            <p:cNvPr id="50" name="Straight Arrow Connector 49"/>
            <p:cNvCxnSpPr>
              <a:cxnSpLocks/>
              <a:stCxn id="96" idx="2"/>
              <a:endCxn id="58400" idx="0"/>
            </p:cNvCxnSpPr>
            <p:nvPr/>
          </p:nvCxnSpPr>
          <p:spPr>
            <a:xfrm flipH="1">
              <a:off x="5160348" y="504719"/>
              <a:ext cx="1272870" cy="3834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cxnSpLocks/>
              <a:stCxn id="96" idx="2"/>
              <a:endCxn id="58390" idx="0"/>
            </p:cNvCxnSpPr>
            <p:nvPr/>
          </p:nvCxnSpPr>
          <p:spPr>
            <a:xfrm>
              <a:off x="6433218" y="504719"/>
              <a:ext cx="1964266" cy="3061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 Box 39"/>
            <p:cNvSpPr txBox="1">
              <a:spLocks noChangeArrowheads="1"/>
            </p:cNvSpPr>
            <p:nvPr/>
          </p:nvSpPr>
          <p:spPr bwMode="auto">
            <a:xfrm>
              <a:off x="10183429" y="346863"/>
              <a:ext cx="668732" cy="500749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altLang="fa-I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B Mitra" panose="00000400000000000000" pitchFamily="2" charset="-78"/>
                </a:rPr>
                <a:t>علت</a:t>
              </a:r>
            </a:p>
          </p:txBody>
        </p:sp>
        <p:cxnSp>
          <p:nvCxnSpPr>
            <p:cNvPr id="54" name="Straight Arrow Connector 53"/>
            <p:cNvCxnSpPr>
              <a:cxnSpLocks/>
              <a:stCxn id="101" idx="2"/>
              <a:endCxn id="58390" idx="3"/>
            </p:cNvCxnSpPr>
            <p:nvPr/>
          </p:nvCxnSpPr>
          <p:spPr>
            <a:xfrm flipH="1">
              <a:off x="8705862" y="847612"/>
              <a:ext cx="1811933" cy="1936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cxnSpLocks/>
              <a:stCxn id="101" idx="2"/>
              <a:endCxn id="84" idx="0"/>
            </p:cNvCxnSpPr>
            <p:nvPr/>
          </p:nvCxnSpPr>
          <p:spPr>
            <a:xfrm flipH="1">
              <a:off x="10088678" y="847612"/>
              <a:ext cx="429117" cy="45092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/>
          <p:cNvGrpSpPr/>
          <p:nvPr/>
        </p:nvGrpSpPr>
        <p:grpSpPr>
          <a:xfrm>
            <a:off x="8965221" y="1471092"/>
            <a:ext cx="2651694" cy="2620370"/>
            <a:chOff x="2795451" y="365760"/>
            <a:chExt cx="7376160" cy="6322423"/>
          </a:xfrm>
        </p:grpSpPr>
        <p:sp>
          <p:nvSpPr>
            <p:cNvPr id="178" name="Flowchart: Connector 177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9" name="Flowchart: Connector 178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0" name="Flowchart: Connector 179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1" name="Flowchart: Connector 180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2" name="Flowchart: Connector 181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endParaRPr>
            </a:p>
          </p:txBody>
        </p:sp>
        <p:cxnSp>
          <p:nvCxnSpPr>
            <p:cNvPr id="184" name="Straight Connector 183"/>
            <p:cNvCxnSpPr>
              <a:stCxn id="182" idx="0"/>
              <a:endCxn id="183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85" name="Straight Connector 184"/>
            <p:cNvCxnSpPr>
              <a:stCxn id="183" idx="7"/>
              <a:endCxn id="182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86" name="Straight Connector 185"/>
            <p:cNvCxnSpPr>
              <a:stCxn id="182" idx="1"/>
              <a:endCxn id="183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87" name="Straight Connector 186"/>
            <p:cNvCxnSpPr>
              <a:stCxn id="182" idx="2"/>
              <a:endCxn id="183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88" name="Straight Connector 187"/>
            <p:cNvCxnSpPr>
              <a:stCxn id="182" idx="3"/>
              <a:endCxn id="183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89" name="Straight Connector 188"/>
            <p:cNvCxnSpPr>
              <a:stCxn id="182" idx="4"/>
              <a:endCxn id="183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90" name="Straight Connector 189"/>
            <p:cNvCxnSpPr>
              <a:stCxn id="182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191" name="Straight Connector 190"/>
            <p:cNvCxnSpPr>
              <a:stCxn id="182" idx="5"/>
              <a:endCxn id="183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192" name="Group 191"/>
          <p:cNvGrpSpPr/>
          <p:nvPr/>
        </p:nvGrpSpPr>
        <p:grpSpPr>
          <a:xfrm>
            <a:off x="1051672" y="1052829"/>
            <a:ext cx="2651694" cy="2620370"/>
            <a:chOff x="2795451" y="365760"/>
            <a:chExt cx="7376160" cy="6322423"/>
          </a:xfrm>
        </p:grpSpPr>
        <p:sp>
          <p:nvSpPr>
            <p:cNvPr id="193" name="Flowchart: Connector 192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4" name="Flowchart: Connector 193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5" name="Flowchart: Connector 194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6" name="Flowchart: Connector 195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7" name="Flowchart: Connector 196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endParaRPr>
            </a:p>
          </p:txBody>
        </p:sp>
        <p:cxnSp>
          <p:nvCxnSpPr>
            <p:cNvPr id="199" name="Straight Connector 198"/>
            <p:cNvCxnSpPr>
              <a:stCxn id="197" idx="0"/>
              <a:endCxn id="198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0" name="Straight Connector 199"/>
            <p:cNvCxnSpPr>
              <a:stCxn id="198" idx="7"/>
              <a:endCxn id="197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1" name="Straight Connector 200"/>
            <p:cNvCxnSpPr>
              <a:stCxn id="197" idx="1"/>
              <a:endCxn id="198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2" name="Straight Connector 201"/>
            <p:cNvCxnSpPr>
              <a:stCxn id="197" idx="2"/>
              <a:endCxn id="198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3" name="Straight Connector 202"/>
            <p:cNvCxnSpPr>
              <a:stCxn id="197" idx="3"/>
              <a:endCxn id="198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4" name="Straight Connector 203"/>
            <p:cNvCxnSpPr>
              <a:stCxn id="197" idx="4"/>
              <a:endCxn id="198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5" name="Straight Connector 204"/>
            <p:cNvCxnSpPr>
              <a:stCxn id="197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06" name="Straight Connector 205"/>
            <p:cNvCxnSpPr>
              <a:stCxn id="197" idx="5"/>
              <a:endCxn id="198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210" name="Group 209"/>
          <p:cNvGrpSpPr/>
          <p:nvPr/>
        </p:nvGrpSpPr>
        <p:grpSpPr>
          <a:xfrm>
            <a:off x="4585493" y="4161013"/>
            <a:ext cx="2651694" cy="2620370"/>
            <a:chOff x="2795451" y="365760"/>
            <a:chExt cx="7376160" cy="6322423"/>
          </a:xfrm>
        </p:grpSpPr>
        <p:sp>
          <p:nvSpPr>
            <p:cNvPr id="211" name="Flowchart: Connector 210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" name="Flowchart: Connector 211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" name="Flowchart: Connector 212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" name="Flowchart: Connector 213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" name="Flowchart: Connector 214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endParaRPr>
            </a:p>
          </p:txBody>
        </p:sp>
        <p:cxnSp>
          <p:nvCxnSpPr>
            <p:cNvPr id="217" name="Straight Connector 216"/>
            <p:cNvCxnSpPr>
              <a:stCxn id="215" idx="0"/>
              <a:endCxn id="216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18" name="Straight Connector 217"/>
            <p:cNvCxnSpPr>
              <a:stCxn id="216" idx="7"/>
              <a:endCxn id="215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19" name="Straight Connector 218"/>
            <p:cNvCxnSpPr>
              <a:stCxn id="215" idx="1"/>
              <a:endCxn id="216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20" name="Straight Connector 219"/>
            <p:cNvCxnSpPr>
              <a:stCxn id="215" idx="2"/>
              <a:endCxn id="216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21" name="Straight Connector 220"/>
            <p:cNvCxnSpPr>
              <a:stCxn id="215" idx="3"/>
              <a:endCxn id="216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22" name="Straight Connector 221"/>
            <p:cNvCxnSpPr>
              <a:stCxn id="215" idx="4"/>
              <a:endCxn id="216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23" name="Straight Connector 222"/>
            <p:cNvCxnSpPr>
              <a:stCxn id="215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24" name="Straight Connector 223"/>
            <p:cNvCxnSpPr>
              <a:stCxn id="215" idx="5"/>
              <a:endCxn id="216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225" name="Group 224"/>
          <p:cNvGrpSpPr/>
          <p:nvPr/>
        </p:nvGrpSpPr>
        <p:grpSpPr>
          <a:xfrm>
            <a:off x="8982939" y="4543768"/>
            <a:ext cx="2512232" cy="2148753"/>
            <a:chOff x="2795451" y="365760"/>
            <a:chExt cx="7376160" cy="6322423"/>
          </a:xfrm>
        </p:grpSpPr>
        <p:sp>
          <p:nvSpPr>
            <p:cNvPr id="226" name="Flowchart: Connector 225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7" name="Flowchart: Connector 226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8" name="Flowchart: Connector 227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9" name="Flowchart: Connector 228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0" name="Flowchart: Connector 229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endParaRPr>
            </a:p>
          </p:txBody>
        </p:sp>
        <p:cxnSp>
          <p:nvCxnSpPr>
            <p:cNvPr id="232" name="Straight Connector 231"/>
            <p:cNvCxnSpPr>
              <a:stCxn id="230" idx="0"/>
              <a:endCxn id="231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3" name="Straight Connector 232"/>
            <p:cNvCxnSpPr>
              <a:stCxn id="231" idx="7"/>
              <a:endCxn id="230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4" name="Straight Connector 233"/>
            <p:cNvCxnSpPr>
              <a:stCxn id="230" idx="1"/>
              <a:endCxn id="231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5" name="Straight Connector 234"/>
            <p:cNvCxnSpPr>
              <a:stCxn id="230" idx="2"/>
              <a:endCxn id="231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6" name="Straight Connector 235"/>
            <p:cNvCxnSpPr>
              <a:stCxn id="230" idx="3"/>
              <a:endCxn id="231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7" name="Straight Connector 236"/>
            <p:cNvCxnSpPr>
              <a:stCxn id="230" idx="4"/>
              <a:endCxn id="231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8" name="Straight Connector 237"/>
            <p:cNvCxnSpPr>
              <a:stCxn id="230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39" name="Straight Connector 238"/>
            <p:cNvCxnSpPr>
              <a:stCxn id="230" idx="5"/>
              <a:endCxn id="231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245" name="Group 244"/>
          <p:cNvGrpSpPr/>
          <p:nvPr/>
        </p:nvGrpSpPr>
        <p:grpSpPr>
          <a:xfrm>
            <a:off x="4297842" y="219392"/>
            <a:ext cx="2140697" cy="1990693"/>
            <a:chOff x="2795451" y="365760"/>
            <a:chExt cx="7376160" cy="6322423"/>
          </a:xfrm>
        </p:grpSpPr>
        <p:sp>
          <p:nvSpPr>
            <p:cNvPr id="246" name="Flowchart: Connector 245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7" name="Flowchart: Connector 246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8" name="Flowchart: Connector 247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9" name="Flowchart: Connector 248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0" name="Flowchart: Connector 249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1" name="Oval 250"/>
            <p:cNvSpPr/>
            <p:nvPr/>
          </p:nvSpPr>
          <p:spPr>
            <a:xfrm>
              <a:off x="6041758" y="3281434"/>
              <a:ext cx="979390" cy="920310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B Mitra" panose="00000400000000000000" pitchFamily="2" charset="-78"/>
                </a:rPr>
                <a:t>علت</a:t>
              </a:r>
            </a:p>
          </p:txBody>
        </p:sp>
        <p:cxnSp>
          <p:nvCxnSpPr>
            <p:cNvPr id="252" name="Straight Connector 251"/>
            <p:cNvCxnSpPr>
              <a:cxnSpLocks/>
              <a:stCxn id="250" idx="0"/>
              <a:endCxn id="251" idx="0"/>
            </p:cNvCxnSpPr>
            <p:nvPr/>
          </p:nvCxnSpPr>
          <p:spPr>
            <a:xfrm>
              <a:off x="6483533" y="365760"/>
              <a:ext cx="47923" cy="2915674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3" name="Straight Connector 252"/>
            <p:cNvCxnSpPr>
              <a:cxnSpLocks/>
              <a:stCxn id="251" idx="7"/>
              <a:endCxn id="250" idx="7"/>
            </p:cNvCxnSpPr>
            <p:nvPr/>
          </p:nvCxnSpPr>
          <p:spPr>
            <a:xfrm flipV="1">
              <a:off x="6877719" y="1291657"/>
              <a:ext cx="2213678" cy="2124554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4" name="Straight Connector 253"/>
            <p:cNvCxnSpPr>
              <a:cxnSpLocks/>
              <a:stCxn id="250" idx="1"/>
              <a:endCxn id="251" idx="1"/>
            </p:cNvCxnSpPr>
            <p:nvPr/>
          </p:nvCxnSpPr>
          <p:spPr>
            <a:xfrm>
              <a:off x="3875665" y="1291657"/>
              <a:ext cx="2309523" cy="2124554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5" name="Straight Connector 254"/>
            <p:cNvCxnSpPr>
              <a:cxnSpLocks/>
              <a:stCxn id="250" idx="2"/>
              <a:endCxn id="251" idx="2"/>
            </p:cNvCxnSpPr>
            <p:nvPr/>
          </p:nvCxnSpPr>
          <p:spPr>
            <a:xfrm>
              <a:off x="2795451" y="3526973"/>
              <a:ext cx="3246307" cy="214618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6" name="Straight Connector 255"/>
            <p:cNvCxnSpPr>
              <a:cxnSpLocks/>
              <a:stCxn id="250" idx="3"/>
              <a:endCxn id="251" idx="3"/>
            </p:cNvCxnSpPr>
            <p:nvPr/>
          </p:nvCxnSpPr>
          <p:spPr>
            <a:xfrm flipV="1">
              <a:off x="3875665" y="4066968"/>
              <a:ext cx="2309523" cy="1695319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7" name="Straight Connector 256"/>
            <p:cNvCxnSpPr>
              <a:cxnSpLocks/>
              <a:stCxn id="250" idx="4"/>
              <a:endCxn id="251" idx="4"/>
            </p:cNvCxnSpPr>
            <p:nvPr/>
          </p:nvCxnSpPr>
          <p:spPr>
            <a:xfrm flipV="1">
              <a:off x="6483533" y="4201744"/>
              <a:ext cx="47923" cy="2486439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8" name="Straight Connector 257"/>
            <p:cNvCxnSpPr>
              <a:stCxn id="250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59" name="Straight Connector 258"/>
            <p:cNvCxnSpPr>
              <a:cxnSpLocks/>
              <a:stCxn id="250" idx="5"/>
              <a:endCxn id="251" idx="5"/>
            </p:cNvCxnSpPr>
            <p:nvPr/>
          </p:nvCxnSpPr>
          <p:spPr>
            <a:xfrm flipH="1" flipV="1">
              <a:off x="6877719" y="4066968"/>
              <a:ext cx="2213678" cy="1695319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268" name="Group 267"/>
          <p:cNvGrpSpPr/>
          <p:nvPr/>
        </p:nvGrpSpPr>
        <p:grpSpPr>
          <a:xfrm>
            <a:off x="899826" y="3944081"/>
            <a:ext cx="2651694" cy="2620370"/>
            <a:chOff x="2795451" y="365760"/>
            <a:chExt cx="7376160" cy="6322423"/>
          </a:xfrm>
        </p:grpSpPr>
        <p:sp>
          <p:nvSpPr>
            <p:cNvPr id="269" name="Flowchart: Connector 268"/>
            <p:cNvSpPr/>
            <p:nvPr/>
          </p:nvSpPr>
          <p:spPr>
            <a:xfrm>
              <a:off x="3283132" y="850215"/>
              <a:ext cx="6418218" cy="5413122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0" name="Flowchart: Connector 269"/>
            <p:cNvSpPr/>
            <p:nvPr/>
          </p:nvSpPr>
          <p:spPr>
            <a:xfrm>
              <a:off x="3979817" y="1358655"/>
              <a:ext cx="5024846" cy="43764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1" name="Flowchart: Connector 270"/>
            <p:cNvSpPr/>
            <p:nvPr/>
          </p:nvSpPr>
          <p:spPr>
            <a:xfrm>
              <a:off x="4610151" y="1932845"/>
              <a:ext cx="3768599" cy="3401689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2" name="Flowchart: Connector 271"/>
            <p:cNvSpPr/>
            <p:nvPr/>
          </p:nvSpPr>
          <p:spPr>
            <a:xfrm>
              <a:off x="5123836" y="2501393"/>
              <a:ext cx="2733033" cy="233681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3" name="Flowchart: Connector 272"/>
            <p:cNvSpPr/>
            <p:nvPr/>
          </p:nvSpPr>
          <p:spPr>
            <a:xfrm>
              <a:off x="2795451" y="365760"/>
              <a:ext cx="7376160" cy="6322423"/>
            </a:xfrm>
            <a:prstGeom prst="flowChartConnector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4" name="Oval 273"/>
            <p:cNvSpPr/>
            <p:nvPr/>
          </p:nvSpPr>
          <p:spPr>
            <a:xfrm>
              <a:off x="6041757" y="3281436"/>
              <a:ext cx="994039" cy="861431"/>
            </a:xfrm>
            <a:prstGeom prst="ellipse">
              <a:avLst/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a-IR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endParaRPr>
            </a:p>
          </p:txBody>
        </p:sp>
        <p:cxnSp>
          <p:nvCxnSpPr>
            <p:cNvPr id="275" name="Straight Connector 274"/>
            <p:cNvCxnSpPr>
              <a:stCxn id="273" idx="0"/>
              <a:endCxn id="274" idx="0"/>
            </p:cNvCxnSpPr>
            <p:nvPr/>
          </p:nvCxnSpPr>
          <p:spPr>
            <a:xfrm>
              <a:off x="6483531" y="365760"/>
              <a:ext cx="55246" cy="291567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76" name="Straight Connector 275"/>
            <p:cNvCxnSpPr>
              <a:stCxn id="274" idx="7"/>
              <a:endCxn id="273" idx="7"/>
            </p:cNvCxnSpPr>
            <p:nvPr/>
          </p:nvCxnSpPr>
          <p:spPr>
            <a:xfrm flipV="1">
              <a:off x="6890222" y="1291657"/>
              <a:ext cx="2201175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77" name="Straight Connector 276"/>
            <p:cNvCxnSpPr>
              <a:stCxn id="273" idx="1"/>
              <a:endCxn id="274" idx="1"/>
            </p:cNvCxnSpPr>
            <p:nvPr/>
          </p:nvCxnSpPr>
          <p:spPr>
            <a:xfrm>
              <a:off x="3875665" y="1291657"/>
              <a:ext cx="2311666" cy="211593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78" name="Straight Connector 277"/>
            <p:cNvCxnSpPr>
              <a:stCxn id="273" idx="2"/>
              <a:endCxn id="274" idx="2"/>
            </p:cNvCxnSpPr>
            <p:nvPr/>
          </p:nvCxnSpPr>
          <p:spPr>
            <a:xfrm>
              <a:off x="2795451" y="3526972"/>
              <a:ext cx="3246306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79" name="Straight Connector 278"/>
            <p:cNvCxnSpPr>
              <a:stCxn id="273" idx="3"/>
              <a:endCxn id="274" idx="3"/>
            </p:cNvCxnSpPr>
            <p:nvPr/>
          </p:nvCxnSpPr>
          <p:spPr>
            <a:xfrm flipV="1">
              <a:off x="3875665" y="4016713"/>
              <a:ext cx="2311666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80" name="Straight Connector 279"/>
            <p:cNvCxnSpPr>
              <a:stCxn id="273" idx="4"/>
              <a:endCxn id="274" idx="4"/>
            </p:cNvCxnSpPr>
            <p:nvPr/>
          </p:nvCxnSpPr>
          <p:spPr>
            <a:xfrm flipV="1">
              <a:off x="6483531" y="4142867"/>
              <a:ext cx="55246" cy="2545316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81" name="Straight Connector 280"/>
            <p:cNvCxnSpPr>
              <a:stCxn id="273" idx="6"/>
            </p:cNvCxnSpPr>
            <p:nvPr/>
          </p:nvCxnSpPr>
          <p:spPr>
            <a:xfrm flipH="1">
              <a:off x="7035796" y="3526972"/>
              <a:ext cx="3135815" cy="185180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282" name="Straight Connector 281"/>
            <p:cNvCxnSpPr>
              <a:stCxn id="273" idx="5"/>
              <a:endCxn id="274" idx="5"/>
            </p:cNvCxnSpPr>
            <p:nvPr/>
          </p:nvCxnSpPr>
          <p:spPr>
            <a:xfrm flipH="1" flipV="1">
              <a:off x="6890222" y="4016713"/>
              <a:ext cx="2201175" cy="1745573"/>
            </a:xfrm>
            <a:prstGeom prst="line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</p:grpSp>
      <p:sp>
        <p:nvSpPr>
          <p:cNvPr id="165" name="Oval 164">
            <a:extLst>
              <a:ext uri="{FF2B5EF4-FFF2-40B4-BE49-F238E27FC236}">
                <a16:creationId xmlns:a16="http://schemas.microsoft.com/office/drawing/2014/main" id="{3B5DFD52-424C-4291-9E9E-9B43740A9757}"/>
              </a:ext>
            </a:extLst>
          </p:cNvPr>
          <p:cNvSpPr/>
          <p:nvPr/>
        </p:nvSpPr>
        <p:spPr>
          <a:xfrm>
            <a:off x="88282" y="76749"/>
            <a:ext cx="963389" cy="97608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Mitra" panose="00000400000000000000" pitchFamily="2" charset="-78"/>
              </a:rPr>
              <a:t>علت انتخابی برای مداخله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EC3206-41D1-4623-8855-24145AF3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96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7456-540C-469C-A642-A1AE8B6C2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توضیح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67353-98BF-4419-9C97-C3E270FFF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/>
              <a:t>همانطور که مشاهده می کنید با این ابزار روش سینکتیکز </a:t>
            </a:r>
            <a:r>
              <a:rPr lang="en-US" dirty="0"/>
              <a:t>synectics </a:t>
            </a:r>
            <a:r>
              <a:rPr lang="fa-IR" dirty="0"/>
              <a:t> که توسط </a:t>
            </a:r>
            <a:r>
              <a:rPr lang="en-US" dirty="0"/>
              <a:t>Gordon </a:t>
            </a:r>
            <a:r>
              <a:rPr lang="fa-IR" dirty="0"/>
              <a:t>برای خلاقیت ابداع شده، به خوبی اجرایی شده است</a:t>
            </a:r>
          </a:p>
          <a:p>
            <a:r>
              <a:rPr lang="fa-IR" dirty="0"/>
              <a:t>در سینکتیز از سه قیاس بیش از همه استفاده می شود</a:t>
            </a:r>
          </a:p>
          <a:p>
            <a:pPr marL="0" indent="0">
              <a:buNone/>
            </a:pPr>
            <a:r>
              <a:rPr lang="fa-IR" dirty="0"/>
              <a:t>1-قیاس مستقیم </a:t>
            </a:r>
            <a:r>
              <a:rPr lang="en-US" dirty="0"/>
              <a:t>direct analogy:</a:t>
            </a:r>
            <a:endParaRPr lang="fa-IR" dirty="0"/>
          </a:p>
          <a:p>
            <a:pPr marL="0" indent="0">
              <a:buNone/>
            </a:pPr>
            <a:r>
              <a:rPr lang="fa-IR" dirty="0"/>
              <a:t>2-قیاس شخصی </a:t>
            </a:r>
            <a:r>
              <a:rPr lang="en-US" dirty="0"/>
              <a:t>personal analogy:</a:t>
            </a:r>
            <a:endParaRPr lang="fa-IR" dirty="0"/>
          </a:p>
          <a:p>
            <a:pPr marL="0" indent="0">
              <a:buNone/>
            </a:pPr>
            <a:r>
              <a:rPr lang="fa-IR" dirty="0"/>
              <a:t>3-تعارض متراکم </a:t>
            </a:r>
            <a:r>
              <a:rPr lang="en-US" dirty="0"/>
              <a:t>compressed conflict :</a:t>
            </a:r>
            <a:endParaRPr lang="fa-IR" dirty="0"/>
          </a:p>
          <a:p>
            <a:pPr marL="0" indent="0">
              <a:buNone/>
            </a:pPr>
            <a:r>
              <a:rPr lang="fa-IR" dirty="0"/>
              <a:t>مراحل استفاده از سینکتیکز:</a:t>
            </a:r>
          </a:p>
          <a:p>
            <a:pPr marL="0" indent="0">
              <a:buNone/>
            </a:pPr>
            <a:r>
              <a:rPr lang="fa-IR" dirty="0"/>
              <a:t>ارائه موقعیت تازه، قیاس مستقیم، قیاس شخصی، تعارض فشرده، قیاس مستقیم، بررسی مجدد مساله اولیه.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024B0-ED6F-44C2-8821-DA5B592A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76E42-9FB8-4F4A-9125-C890F2265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16786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1479</Words>
  <Application>Microsoft Office PowerPoint</Application>
  <PresentationFormat>Widescreen</PresentationFormat>
  <Paragraphs>232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Theme1</vt:lpstr>
      <vt:lpstr>فلوچارت و گردونه حل خلاق مسئله</vt:lpstr>
      <vt:lpstr>جستجو در پایگاه های علمی در مورد علل مستقیم و غیر مستقیم بروز مشکل</vt:lpstr>
      <vt:lpstr>شبکه علیّت Causality network</vt:lpstr>
      <vt:lpstr>PowerPoint Presentation</vt:lpstr>
      <vt:lpstr>PowerPoint Presentation</vt:lpstr>
      <vt:lpstr>PowerPoint Presentation</vt:lpstr>
      <vt:lpstr>PowerPoint Presentation</vt:lpstr>
      <vt:lpstr>جدول ارزیابی خدمات / محصولات جدید</vt:lpstr>
      <vt:lpstr>PowerPoint Presentation</vt:lpstr>
      <vt:lpstr>در بررسی شبکه علیت بیکاری فارغ‌التحصیلان یکی از مهمترین علل فقدان مهارت های لازم در آنان بود. در مثال صفحه بعد این علت را داخل گردونه گذاشته و راه حل ها و ایده های جدید را خلق نمودیم  </vt:lpstr>
      <vt:lpstr>PowerPoint Presentation</vt:lpstr>
      <vt:lpstr>PowerPoint Presentation</vt:lpstr>
      <vt:lpstr>PowerPoint Presentation</vt:lpstr>
      <vt:lpstr>PowerPoint Presentation</vt:lpstr>
      <vt:lpstr>توضیح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فلوچارت و گردونه حل خلاق مسئله</dc:title>
  <dc:creator>دکتر شریعتی</dc:creator>
  <cp:lastModifiedBy>دکتر شریعتی</cp:lastModifiedBy>
  <cp:revision>1</cp:revision>
  <dcterms:created xsi:type="dcterms:W3CDTF">2022-02-19T18:54:55Z</dcterms:created>
  <dcterms:modified xsi:type="dcterms:W3CDTF">2022-02-19T18:55:20Z</dcterms:modified>
</cp:coreProperties>
</file>